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86" r:id="rId7"/>
    <p:sldId id="287" r:id="rId8"/>
    <p:sldId id="288" r:id="rId9"/>
    <p:sldId id="289" r:id="rId10"/>
    <p:sldId id="291" r:id="rId11"/>
    <p:sldId id="292" r:id="rId12"/>
    <p:sldId id="294" r:id="rId13"/>
    <p:sldId id="268" r:id="rId14"/>
    <p:sldId id="269" r:id="rId15"/>
    <p:sldId id="295" r:id="rId16"/>
    <p:sldId id="296" r:id="rId17"/>
    <p:sldId id="272" r:id="rId18"/>
    <p:sldId id="307" r:id="rId19"/>
    <p:sldId id="305" r:id="rId20"/>
    <p:sldId id="303" r:id="rId21"/>
    <p:sldId id="297" r:id="rId22"/>
    <p:sldId id="299" r:id="rId23"/>
    <p:sldId id="280" r:id="rId24"/>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4196">
          <p15:clr>
            <a:srgbClr val="A4A3A4"/>
          </p15:clr>
        </p15:guide>
        <p15:guide id="2" pos="2880">
          <p15:clr>
            <a:srgbClr val="A4A3A4"/>
          </p15:clr>
        </p15:guide>
        <p15:guide id="3" orient="horz" pos="4278">
          <p15:clr>
            <a:srgbClr val="A4A3A4"/>
          </p15:clr>
        </p15:guide>
        <p15:guide id="4" pos="20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80685" autoAdjust="0"/>
  </p:normalViewPr>
  <p:slideViewPr>
    <p:cSldViewPr snapToGrid="0">
      <p:cViewPr varScale="1">
        <p:scale>
          <a:sx n="101" d="100"/>
          <a:sy n="101" d="100"/>
        </p:scale>
        <p:origin x="1216" y="192"/>
      </p:cViewPr>
      <p:guideLst>
        <p:guide orient="horz" pos="4196"/>
        <p:guide pos="2880"/>
        <p:guide orient="horz" pos="4278"/>
        <p:guide pos="2078"/>
      </p:guideLst>
    </p:cSldViewPr>
  </p:slideViewPr>
  <p:notesTextViewPr>
    <p:cViewPr>
      <p:scale>
        <a:sx n="1" d="1"/>
        <a:sy n="1" d="1"/>
      </p:scale>
      <p:origin x="0" y="0"/>
    </p:cViewPr>
  </p:notesTextViewPr>
  <p:notesViewPr>
    <p:cSldViewPr snapToGrid="0">
      <p:cViewPr varScale="1">
        <p:scale>
          <a:sx n="84" d="100"/>
          <a:sy n="84" d="100"/>
        </p:scale>
        <p:origin x="3414"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Shape 83"/>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
        <p:nvSpPr>
          <p:cNvPr id="2" name="Slide Image Placeholder 1"/>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3" name="Slide Number Placeholder 2"/>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A78E46B-D628-4404-9490-591DB0A1C5FB}" type="slidenum">
              <a:rPr lang="en-US" smtClean="0"/>
              <a:t>‹#›</a:t>
            </a:fld>
            <a:endParaRPr lang="en-US"/>
          </a:p>
        </p:txBody>
      </p:sp>
    </p:spTree>
    <p:extLst>
      <p:ext uri="{BB962C8B-B14F-4D97-AF65-F5344CB8AC3E}">
        <p14:creationId xmlns:p14="http://schemas.microsoft.com/office/powerpoint/2010/main" val="367464473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045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1181100" y="696913"/>
            <a:ext cx="4648200" cy="3486150"/>
          </a:xfrm>
          <a:prstGeom prst="rect">
            <a:avLst/>
          </a:prstGeom>
        </p:spPr>
        <p:txBody>
          <a:bodyPr/>
          <a:lstStyle/>
          <a:p>
            <a:endParaRPr/>
          </a:p>
        </p:txBody>
      </p:sp>
      <p:sp>
        <p:nvSpPr>
          <p:cNvPr id="198" name="Shape 198"/>
          <p:cNvSpPr>
            <a:spLocks noGrp="1"/>
          </p:cNvSpPr>
          <p:nvPr>
            <p:ph type="body" sz="quarter" idx="1"/>
          </p:nvPr>
        </p:nvSpPr>
        <p:spPr>
          <a:xfrm>
            <a:off x="1181100" y="4415790"/>
            <a:ext cx="4894580" cy="4183380"/>
          </a:xfrm>
          <a:prstGeom prst="rect">
            <a:avLst/>
          </a:prstGeom>
        </p:spPr>
        <p:txBody>
          <a:bodyPr/>
          <a:lstStyle>
            <a:lvl1pPr defTabSz="864931"/>
          </a:lstStyle>
          <a:p>
            <a:r>
              <a:rPr lang="en-US" sz="1300" b="0" dirty="0">
                <a:solidFill>
                  <a:schemeClr val="tx1"/>
                </a:solidFill>
                <a:latin typeface="Arial" panose="020B0604020202020204" pitchFamily="34" charset="0"/>
                <a:cs typeface="Arial" panose="020B0604020202020204" pitchFamily="34" charset="0"/>
              </a:rPr>
              <a:t>The</a:t>
            </a:r>
            <a:r>
              <a:rPr lang="en-US" sz="1300" b="0" baseline="0" dirty="0">
                <a:solidFill>
                  <a:schemeClr val="tx1"/>
                </a:solidFill>
                <a:latin typeface="Arial" panose="020B0604020202020204" pitchFamily="34" charset="0"/>
                <a:cs typeface="Arial" panose="020B0604020202020204" pitchFamily="34" charset="0"/>
              </a:rPr>
              <a:t> electrons that leave the electron transport system are accepted by oxygen and, in the presence of hydrogen ions, form water.</a:t>
            </a:r>
            <a:endParaRPr lang="en-US" sz="1300" dirty="0">
              <a:solidFill>
                <a:schemeClr val="tx1"/>
              </a:solidFill>
              <a:latin typeface="Arial" panose="020B0604020202020204" pitchFamily="34" charset="0"/>
              <a:cs typeface="Arial" panose="020B0604020202020204" pitchFamily="34" charset="0"/>
            </a:endParaRPr>
          </a:p>
          <a:p>
            <a:pPr algn="l">
              <a:defRPr sz="1300" b="1">
                <a:solidFill>
                  <a:srgbClr val="FFFFFF"/>
                </a:solidFill>
                <a:latin typeface="Arial"/>
                <a:ea typeface="Arial"/>
                <a:cs typeface="Arial"/>
                <a:sym typeface="Arial"/>
              </a:defRPr>
            </a:pPr>
            <a:r>
              <a:rPr lang="en-US" b="0" baseline="0" dirty="0">
                <a:solidFill>
                  <a:schemeClr val="bg2"/>
                </a:solidFill>
              </a:rPr>
              <a:t> </a:t>
            </a:r>
            <a:endParaRPr lang="en-US" b="0" dirty="0">
              <a:solidFill>
                <a:schemeClr val="bg2"/>
              </a:solidFill>
            </a:endParaRPr>
          </a:p>
        </p:txBody>
      </p:sp>
    </p:spTree>
    <p:extLst>
      <p:ext uri="{BB962C8B-B14F-4D97-AF65-F5344CB8AC3E}">
        <p14:creationId xmlns:p14="http://schemas.microsoft.com/office/powerpoint/2010/main" val="58643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1181100" y="696913"/>
            <a:ext cx="4648200" cy="3486150"/>
          </a:xfrm>
          <a:prstGeom prst="rect">
            <a:avLst/>
          </a:prstGeom>
        </p:spPr>
        <p:txBody>
          <a:bodyPr/>
          <a:lstStyle/>
          <a:p>
            <a:endParaRPr/>
          </a:p>
        </p:txBody>
      </p:sp>
      <p:sp>
        <p:nvSpPr>
          <p:cNvPr id="198" name="Shape 198"/>
          <p:cNvSpPr>
            <a:spLocks noGrp="1"/>
          </p:cNvSpPr>
          <p:nvPr>
            <p:ph type="body" sz="quarter" idx="1"/>
          </p:nvPr>
        </p:nvSpPr>
        <p:spPr>
          <a:xfrm>
            <a:off x="1181100" y="4415790"/>
            <a:ext cx="4648200" cy="4183380"/>
          </a:xfrm>
          <a:prstGeom prst="rect">
            <a:avLst/>
          </a:prstGeom>
        </p:spPr>
        <p:txBody>
          <a:bodyPr/>
          <a:lstStyle>
            <a:lvl1pPr defTabSz="864931"/>
          </a:lstStyle>
          <a:p>
            <a:pPr algn="l">
              <a:defRPr sz="1300" b="1">
                <a:solidFill>
                  <a:srgbClr val="FFFFFF"/>
                </a:solidFill>
                <a:latin typeface="Arial"/>
                <a:ea typeface="Arial"/>
                <a:cs typeface="Arial"/>
                <a:sym typeface="Arial"/>
              </a:defRPr>
            </a:pPr>
            <a:r>
              <a:rPr lang="en-US" b="0" dirty="0">
                <a:solidFill>
                  <a:schemeClr val="tx1"/>
                </a:solidFill>
              </a:rPr>
              <a:t>However, under normal conditions, 1-2% of electrons leak from the electron transport system. The</a:t>
            </a:r>
            <a:r>
              <a:rPr lang="en-US" b="0" baseline="0" dirty="0">
                <a:solidFill>
                  <a:schemeClr val="tx1"/>
                </a:solidFill>
              </a:rPr>
              <a:t>se electrons interact with oxygen to form </a:t>
            </a:r>
            <a:r>
              <a:rPr lang="en-US" b="0" dirty="0">
                <a:solidFill>
                  <a:schemeClr val="tx1"/>
                </a:solidFill>
              </a:rPr>
              <a:t>reactive oxygen species (ROS).</a:t>
            </a:r>
          </a:p>
          <a:p>
            <a:pPr defTabSz="898111"/>
            <a:endParaRPr lang="en-US" dirty="0"/>
          </a:p>
          <a:p>
            <a:pPr algn="l">
              <a:defRPr sz="1300" b="1">
                <a:solidFill>
                  <a:srgbClr val="FFFFFF"/>
                </a:solidFill>
                <a:latin typeface="Arial"/>
                <a:ea typeface="Arial"/>
                <a:cs typeface="Arial"/>
                <a:sym typeface="Arial"/>
              </a:defRPr>
            </a:pPr>
            <a:r>
              <a:rPr lang="en-US" b="0" baseline="0" dirty="0">
                <a:solidFill>
                  <a:schemeClr val="bg2"/>
                </a:solidFill>
              </a:rPr>
              <a:t> </a:t>
            </a:r>
            <a:endParaRPr lang="en-US" b="0" dirty="0">
              <a:solidFill>
                <a:schemeClr val="bg2"/>
              </a:solidFill>
            </a:endParaRPr>
          </a:p>
        </p:txBody>
      </p:sp>
    </p:spTree>
    <p:extLst>
      <p:ext uri="{BB962C8B-B14F-4D97-AF65-F5344CB8AC3E}">
        <p14:creationId xmlns:p14="http://schemas.microsoft.com/office/powerpoint/2010/main" val="145596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1181100" y="696913"/>
            <a:ext cx="4648200" cy="3486150"/>
          </a:xfrm>
          <a:prstGeom prst="rect">
            <a:avLst/>
          </a:prstGeom>
        </p:spPr>
        <p:txBody>
          <a:bodyPr/>
          <a:lstStyle/>
          <a:p>
            <a:endParaRPr/>
          </a:p>
        </p:txBody>
      </p:sp>
      <p:sp>
        <p:nvSpPr>
          <p:cNvPr id="198" name="Shape 198"/>
          <p:cNvSpPr>
            <a:spLocks noGrp="1"/>
          </p:cNvSpPr>
          <p:nvPr>
            <p:ph type="body" sz="quarter" idx="1"/>
          </p:nvPr>
        </p:nvSpPr>
        <p:spPr>
          <a:xfrm>
            <a:off x="1181100" y="4415790"/>
            <a:ext cx="4648200" cy="4183380"/>
          </a:xfrm>
          <a:prstGeom prst="rect">
            <a:avLst/>
          </a:prstGeom>
        </p:spPr>
        <p:txBody>
          <a:bodyPr/>
          <a:lstStyle>
            <a:lvl1pPr defTabSz="864931"/>
          </a:lstStyle>
          <a:p>
            <a:pPr algn="l">
              <a:defRPr sz="1300" b="1">
                <a:solidFill>
                  <a:srgbClr val="FFFFFF"/>
                </a:solidFill>
                <a:latin typeface="Arial"/>
                <a:ea typeface="Arial"/>
                <a:cs typeface="Arial"/>
                <a:sym typeface="Arial"/>
              </a:defRPr>
            </a:pPr>
            <a:r>
              <a:rPr lang="en-US" b="0" dirty="0">
                <a:solidFill>
                  <a:schemeClr val="tx1"/>
                </a:solidFill>
              </a:rPr>
              <a:t>During </a:t>
            </a:r>
            <a:r>
              <a:rPr lang="en-US" b="0" dirty="0" err="1">
                <a:solidFill>
                  <a:schemeClr val="tx1"/>
                </a:solidFill>
              </a:rPr>
              <a:t>normoxia</a:t>
            </a:r>
            <a:r>
              <a:rPr lang="en-US" b="0" dirty="0">
                <a:solidFill>
                  <a:schemeClr val="tx1"/>
                </a:solidFill>
              </a:rPr>
              <a:t>, cells can neutralize most ROS using antioxidants (for example, SOD, GSH, catalase).</a:t>
            </a:r>
          </a:p>
        </p:txBody>
      </p:sp>
    </p:spTree>
    <p:extLst>
      <p:ext uri="{BB962C8B-B14F-4D97-AF65-F5344CB8AC3E}">
        <p14:creationId xmlns:p14="http://schemas.microsoft.com/office/powerpoint/2010/main" val="202242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47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xfrm>
            <a:off x="1181100" y="696913"/>
            <a:ext cx="4648200" cy="3486150"/>
          </a:xfrm>
          <a:prstGeom prst="rect">
            <a:avLst/>
          </a:prstGeom>
        </p:spPr>
        <p:txBody>
          <a:bodyPr/>
          <a:lstStyle/>
          <a:p>
            <a:endParaRPr/>
          </a:p>
        </p:txBody>
      </p:sp>
      <p:sp>
        <p:nvSpPr>
          <p:cNvPr id="617" name="Shape 617"/>
          <p:cNvSpPr>
            <a:spLocks noGrp="1"/>
          </p:cNvSpPr>
          <p:nvPr>
            <p:ph type="body" sz="quarter" idx="1"/>
          </p:nvPr>
        </p:nvSpPr>
        <p:spPr>
          <a:xfrm>
            <a:off x="1181100" y="4415790"/>
            <a:ext cx="4808220" cy="4183380"/>
          </a:xfrm>
          <a:prstGeom prst="rect">
            <a:avLst/>
          </a:prstGeom>
        </p:spPr>
        <p:txBody>
          <a:bodyPr/>
          <a:lstStyle/>
          <a:p>
            <a:pPr algn="l">
              <a:defRPr sz="1300" b="1">
                <a:solidFill>
                  <a:srgbClr val="FFFFFF"/>
                </a:solidFill>
                <a:latin typeface="Arial"/>
                <a:ea typeface="Arial"/>
                <a:cs typeface="Arial"/>
                <a:sym typeface="Arial"/>
              </a:defRPr>
            </a:pPr>
            <a:r>
              <a:rPr lang="en-US" b="0" dirty="0">
                <a:solidFill>
                  <a:schemeClr val="tx1"/>
                </a:solidFill>
              </a:rPr>
              <a:t>During hypoxia, less oxygen is available to take up electrons, so the electron transport system slows and less ATP is produced. With less energy available, the cell’s ability to maintain vital ionic concentration gradients is compromised. In extreme hypoxia, this imbalance can cause swelling, membrane rupture, and cell death.</a:t>
            </a:r>
          </a:p>
        </p:txBody>
      </p:sp>
    </p:spTree>
    <p:extLst>
      <p:ext uri="{BB962C8B-B14F-4D97-AF65-F5344CB8AC3E}">
        <p14:creationId xmlns:p14="http://schemas.microsoft.com/office/powerpoint/2010/main" val="10090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xfrm>
            <a:off x="1181100" y="696913"/>
            <a:ext cx="4648200" cy="3486150"/>
          </a:xfrm>
          <a:prstGeom prst="rect">
            <a:avLst/>
          </a:prstGeom>
        </p:spPr>
        <p:txBody>
          <a:bodyPr/>
          <a:lstStyle/>
          <a:p>
            <a:endParaRPr/>
          </a:p>
        </p:txBody>
      </p:sp>
      <p:sp>
        <p:nvSpPr>
          <p:cNvPr id="617" name="Shape 617"/>
          <p:cNvSpPr>
            <a:spLocks noGrp="1"/>
          </p:cNvSpPr>
          <p:nvPr>
            <p:ph type="body" sz="quarter" idx="1"/>
          </p:nvPr>
        </p:nvSpPr>
        <p:spPr>
          <a:prstGeom prst="rect">
            <a:avLst/>
          </a:prstGeom>
        </p:spPr>
        <p:txBody>
          <a:bodyPr/>
          <a:lstStyle/>
          <a:p>
            <a:pPr algn="l">
              <a:defRPr sz="1300" b="1">
                <a:solidFill>
                  <a:srgbClr val="FFFFFF"/>
                </a:solidFill>
                <a:latin typeface="Arial"/>
                <a:ea typeface="Arial"/>
                <a:cs typeface="Arial"/>
                <a:sym typeface="Arial"/>
              </a:defRPr>
            </a:pPr>
            <a:r>
              <a:rPr lang="en-US" sz="1200" b="0" dirty="0">
                <a:latin typeface="Arial" panose="020B0604020202020204" pitchFamily="34" charset="0"/>
                <a:cs typeface="Arial" panose="020B0604020202020204" pitchFamily="34" charset="0"/>
              </a:rPr>
              <a:t>Hypoxia also increases electron</a:t>
            </a:r>
            <a:r>
              <a:rPr lang="en-US" sz="1200" b="0" baseline="0" dirty="0">
                <a:latin typeface="Arial" panose="020B0604020202020204" pitchFamily="34" charset="0"/>
                <a:cs typeface="Arial" panose="020B0604020202020204" pitchFamily="34" charset="0"/>
              </a:rPr>
              <a:t> leakage from the electron transport chain, which results in increased formation of ROS. The mechanism by which hypoxia increases electron leakage is still under debate.</a:t>
            </a:r>
            <a:endParaRPr lang="en-US" b="0" dirty="0">
              <a:solidFill>
                <a:schemeClr val="bg2"/>
              </a:solidFill>
            </a:endParaRPr>
          </a:p>
        </p:txBody>
      </p:sp>
      <p:sp>
        <p:nvSpPr>
          <p:cNvPr id="4" name="Shape 617"/>
          <p:cNvSpPr txBox="1">
            <a:spLocks/>
          </p:cNvSpPr>
          <p:nvPr/>
        </p:nvSpPr>
        <p:spPr>
          <a:xfrm>
            <a:off x="1181100" y="4415790"/>
            <a:ext cx="4648200" cy="4183380"/>
          </a:xfrm>
          <a:prstGeom prst="rect">
            <a:avLst/>
          </a:prstGeom>
        </p:spPr>
        <p:txBody>
          <a:bodyPr lIns="93177" tIns="46589" rIns="93177" bIns="46589"/>
          <a:lst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a:lstStyle>
          <a:p>
            <a:r>
              <a:rPr lang="en-US" sz="1300" dirty="0">
                <a:latin typeface="Arial" panose="020B0604020202020204" pitchFamily="34" charset="0"/>
                <a:cs typeface="Arial" panose="020B0604020202020204" pitchFamily="34" charset="0"/>
              </a:rPr>
              <a:t>Hypoxia also increases electron leakage from the electron transport chain, which results in increased formation of ROS. The mechanism by which hypoxia increases electron leakage is still under debate. </a:t>
            </a:r>
          </a:p>
        </p:txBody>
      </p:sp>
    </p:spTree>
    <p:extLst>
      <p:ext uri="{BB962C8B-B14F-4D97-AF65-F5344CB8AC3E}">
        <p14:creationId xmlns:p14="http://schemas.microsoft.com/office/powerpoint/2010/main" val="73733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xfrm>
            <a:off x="1181100" y="696913"/>
            <a:ext cx="4648200" cy="3486150"/>
          </a:xfrm>
          <a:prstGeom prst="rect">
            <a:avLst/>
          </a:prstGeom>
        </p:spPr>
        <p:txBody>
          <a:bodyPr/>
          <a:lstStyle/>
          <a:p>
            <a:endParaRPr/>
          </a:p>
        </p:txBody>
      </p:sp>
      <p:sp>
        <p:nvSpPr>
          <p:cNvPr id="617" name="Shape 617"/>
          <p:cNvSpPr>
            <a:spLocks noGrp="1"/>
          </p:cNvSpPr>
          <p:nvPr>
            <p:ph type="body" sz="quarter" idx="1"/>
          </p:nvPr>
        </p:nvSpPr>
        <p:spPr>
          <a:prstGeom prst="rect">
            <a:avLst/>
          </a:prstGeom>
        </p:spPr>
        <p:txBody>
          <a:bodyPr/>
          <a:lstStyle/>
          <a:p>
            <a:pPr algn="l">
              <a:defRPr sz="1300" b="1">
                <a:solidFill>
                  <a:srgbClr val="FFFFFF"/>
                </a:solidFill>
                <a:latin typeface="Arial"/>
                <a:ea typeface="Arial"/>
                <a:cs typeface="Arial"/>
                <a:sym typeface="Arial"/>
              </a:defRPr>
            </a:pPr>
            <a:r>
              <a:rPr lang="en-US" sz="1200" b="0" baseline="0" dirty="0">
                <a:latin typeface="Arial" panose="020B0604020202020204" pitchFamily="34" charset="0"/>
                <a:cs typeface="Arial" panose="020B0604020202020204" pitchFamily="34" charset="0"/>
              </a:rPr>
              <a:t>ROS levels in excess of the cell’s antioxidant capabilities can cause oxidative stress.</a:t>
            </a:r>
            <a:endParaRPr lang="en-US" b="0" dirty="0">
              <a:solidFill>
                <a:schemeClr val="bg2"/>
              </a:solidFill>
            </a:endParaRPr>
          </a:p>
        </p:txBody>
      </p:sp>
      <p:sp>
        <p:nvSpPr>
          <p:cNvPr id="4" name="Shape 617"/>
          <p:cNvSpPr txBox="1">
            <a:spLocks/>
          </p:cNvSpPr>
          <p:nvPr/>
        </p:nvSpPr>
        <p:spPr>
          <a:xfrm>
            <a:off x="1181100" y="4415790"/>
            <a:ext cx="4648200" cy="4183380"/>
          </a:xfrm>
          <a:prstGeom prst="rect">
            <a:avLst/>
          </a:prstGeom>
        </p:spPr>
        <p:txBody>
          <a:bodyPr lIns="93177" tIns="46589" rIns="93177" bIns="46589"/>
          <a:lst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a:lstStyle>
          <a:p>
            <a:r>
              <a:rPr lang="en-US" sz="1300" dirty="0">
                <a:latin typeface="Arial" panose="020B0604020202020204" pitchFamily="34" charset="0"/>
                <a:cs typeface="Arial" panose="020B0604020202020204" pitchFamily="34" charset="0"/>
              </a:rPr>
              <a:t>ROS levels in excess of the cell’s antioxidant capabilities can cause oxidative stress. </a:t>
            </a:r>
          </a:p>
        </p:txBody>
      </p:sp>
    </p:spTree>
    <p:extLst>
      <p:ext uri="{BB962C8B-B14F-4D97-AF65-F5344CB8AC3E}">
        <p14:creationId xmlns:p14="http://schemas.microsoft.com/office/powerpoint/2010/main" val="134028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37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xfrm>
            <a:off x="1181100" y="696913"/>
            <a:ext cx="4648200" cy="3486150"/>
          </a:xfrm>
          <a:prstGeom prst="rect">
            <a:avLst/>
          </a:prstGeom>
        </p:spPr>
        <p:txBody>
          <a:bodyPr/>
          <a:lstStyle/>
          <a:p>
            <a:endParaRPr/>
          </a:p>
        </p:txBody>
      </p:sp>
      <p:sp>
        <p:nvSpPr>
          <p:cNvPr id="6" name="Notes Placeholder 2"/>
          <p:cNvSpPr>
            <a:spLocks noGrp="1"/>
          </p:cNvSpPr>
          <p:nvPr>
            <p:ph type="body" idx="1"/>
          </p:nvPr>
        </p:nvSpPr>
        <p:spPr>
          <a:xfrm>
            <a:off x="1181100" y="4415790"/>
            <a:ext cx="4648200" cy="4183380"/>
          </a:xfrm>
        </p:spPr>
        <p:txBody>
          <a:bodyPr/>
          <a:lstStyle/>
          <a:p>
            <a:r>
              <a:rPr lang="en-US" sz="1300" dirty="0">
                <a:latin typeface="Arial" panose="020B0604020202020204" pitchFamily="34" charset="0"/>
                <a:cs typeface="Arial" panose="020B0604020202020204" pitchFamily="34" charset="0"/>
              </a:rPr>
              <a:t>During </a:t>
            </a:r>
            <a:r>
              <a:rPr lang="en-US" sz="1300" dirty="0" err="1">
                <a:latin typeface="Arial" panose="020B0604020202020204" pitchFamily="34" charset="0"/>
                <a:cs typeface="Arial" panose="020B0604020202020204" pitchFamily="34" charset="0"/>
              </a:rPr>
              <a:t>hyperoxia</a:t>
            </a:r>
            <a:r>
              <a:rPr lang="en-US" sz="1300" dirty="0">
                <a:latin typeface="Arial" panose="020B0604020202020204" pitchFamily="34" charset="0"/>
                <a:cs typeface="Arial" panose="020B0604020202020204" pitchFamily="34" charset="0"/>
              </a:rPr>
              <a:t>, leakage from the electron transport system increases and the overall activity of the electron transport system decreases. As a result, fewer ATP are formed. </a:t>
            </a:r>
          </a:p>
          <a:p>
            <a:endParaRPr lang="en-US" dirty="0"/>
          </a:p>
        </p:txBody>
      </p:sp>
    </p:spTree>
    <p:extLst>
      <p:ext uri="{BB962C8B-B14F-4D97-AF65-F5344CB8AC3E}">
        <p14:creationId xmlns:p14="http://schemas.microsoft.com/office/powerpoint/2010/main" val="368096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xfrm>
            <a:off x="1181100" y="696913"/>
            <a:ext cx="4648200" cy="3486150"/>
          </a:xfrm>
          <a:prstGeom prst="rect">
            <a:avLst/>
          </a:prstGeom>
        </p:spPr>
        <p:txBody>
          <a:bodyPr/>
          <a:lstStyle/>
          <a:p>
            <a:endParaRPr/>
          </a:p>
        </p:txBody>
      </p:sp>
      <p:sp>
        <p:nvSpPr>
          <p:cNvPr id="617" name="Shape 617"/>
          <p:cNvSpPr>
            <a:spLocks noGrp="1"/>
          </p:cNvSpPr>
          <p:nvPr>
            <p:ph type="body" sz="quarter" idx="1"/>
          </p:nvPr>
        </p:nvSpPr>
        <p:spPr>
          <a:prstGeom prst="rect">
            <a:avLst/>
          </a:prstGeom>
        </p:spPr>
        <p:txBody>
          <a:bodyPr/>
          <a:lstStyle/>
          <a:p>
            <a:pPr algn="l">
              <a:defRPr sz="1300" b="1">
                <a:solidFill>
                  <a:srgbClr val="FFFFFF"/>
                </a:solidFill>
                <a:latin typeface="Arial"/>
                <a:ea typeface="Arial"/>
                <a:cs typeface="Arial"/>
                <a:sym typeface="Arial"/>
              </a:defRPr>
            </a:pPr>
            <a:r>
              <a:rPr lang="en-US" sz="1200" b="0" dirty="0">
                <a:latin typeface="Arial" panose="020B0604020202020204" pitchFamily="34" charset="0"/>
                <a:cs typeface="Arial" panose="020B0604020202020204" pitchFamily="34" charset="0"/>
              </a:rPr>
              <a:t>Increased electron leakage leads to creation</a:t>
            </a:r>
            <a:r>
              <a:rPr lang="en-US" sz="1200" b="0" baseline="0" dirty="0">
                <a:latin typeface="Arial" panose="020B0604020202020204" pitchFamily="34" charset="0"/>
                <a:cs typeface="Arial" panose="020B0604020202020204" pitchFamily="34" charset="0"/>
              </a:rPr>
              <a:t> of additional ROS. T</a:t>
            </a:r>
            <a:r>
              <a:rPr lang="en-US" sz="1200" b="0" dirty="0">
                <a:latin typeface="Arial" panose="020B0604020202020204" pitchFamily="34" charset="0"/>
                <a:cs typeface="Arial" panose="020B0604020202020204" pitchFamily="34" charset="0"/>
              </a:rPr>
              <a:t>he</a:t>
            </a:r>
            <a:r>
              <a:rPr lang="en-US" sz="1200" b="0" baseline="0" dirty="0">
                <a:latin typeface="Arial" panose="020B0604020202020204" pitchFamily="34" charset="0"/>
                <a:cs typeface="Arial" panose="020B0604020202020204" pitchFamily="34" charset="0"/>
              </a:rPr>
              <a:t> rate of ROS formation increases with the concentration of oxygen.</a:t>
            </a:r>
            <a:endParaRPr lang="en-US" sz="1200" b="0" dirty="0">
              <a:solidFill>
                <a:schemeClr val="bg2"/>
              </a:solidFill>
            </a:endParaRPr>
          </a:p>
        </p:txBody>
      </p:sp>
      <p:sp>
        <p:nvSpPr>
          <p:cNvPr id="4" name="Notes Placeholder 2"/>
          <p:cNvSpPr txBox="1">
            <a:spLocks/>
          </p:cNvSpPr>
          <p:nvPr/>
        </p:nvSpPr>
        <p:spPr>
          <a:xfrm>
            <a:off x="1181100" y="4415790"/>
            <a:ext cx="4648200" cy="4183380"/>
          </a:xfrm>
          <a:prstGeom prst="rect">
            <a:avLst/>
          </a:prstGeom>
        </p:spPr>
        <p:txBody>
          <a:bodyPr lIns="93177" tIns="46589" rIns="93177" bIns="46589"/>
          <a:lst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a:lstStyle>
          <a:p>
            <a:r>
              <a:rPr lang="en-US" sz="1300" dirty="0">
                <a:latin typeface="Arial" panose="020B0604020202020204" pitchFamily="34" charset="0"/>
                <a:cs typeface="Arial" panose="020B0604020202020204" pitchFamily="34" charset="0"/>
              </a:rPr>
              <a:t>Increased electron leakage leads to creation of additional ROS. The rate of ROS formation increases with the concentration of oxygen. </a:t>
            </a:r>
          </a:p>
          <a:p>
            <a:pPr hangingPunct="1"/>
            <a:endParaRPr lang="en-US" dirty="0">
              <a:solidFill>
                <a:sysClr val="windowText" lastClr="000000"/>
              </a:solidFill>
            </a:endParaRPr>
          </a:p>
        </p:txBody>
      </p:sp>
    </p:spTree>
    <p:extLst>
      <p:ext uri="{BB962C8B-B14F-4D97-AF65-F5344CB8AC3E}">
        <p14:creationId xmlns:p14="http://schemas.microsoft.com/office/powerpoint/2010/main" val="184058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1181100" y="696913"/>
            <a:ext cx="4648200" cy="3486150"/>
          </a:xfrm>
          <a:prstGeom prst="rect">
            <a:avLst/>
          </a:prstGeom>
        </p:spPr>
        <p:txBody>
          <a:bodyPr/>
          <a:lstStyle/>
          <a:p>
            <a:endParaRPr/>
          </a:p>
        </p:txBody>
      </p:sp>
      <p:sp>
        <p:nvSpPr>
          <p:cNvPr id="96" name="Shape 96"/>
          <p:cNvSpPr>
            <a:spLocks noGrp="1"/>
          </p:cNvSpPr>
          <p:nvPr>
            <p:ph type="body" sz="quarter" idx="1"/>
          </p:nvPr>
        </p:nvSpPr>
        <p:spPr>
          <a:xfrm>
            <a:off x="960120" y="4415790"/>
            <a:ext cx="4869180" cy="4183380"/>
          </a:xfrm>
          <a:prstGeom prst="rect">
            <a:avLst/>
          </a:prstGeom>
        </p:spPr>
        <p:txBody>
          <a:bodyPr/>
          <a:lstStyle/>
          <a:p>
            <a:pPr marL="169863" indent="1588">
              <a:lnSpc>
                <a:spcPct val="90000"/>
              </a:lnSpc>
              <a:spcBef>
                <a:spcPts val="400"/>
              </a:spcBef>
              <a:buClr>
                <a:srgbClr val="263D60"/>
              </a:buClr>
              <a:defRPr sz="1800">
                <a:solidFill>
                  <a:srgbClr val="535353"/>
                </a:solidFill>
                <a:latin typeface="Arial"/>
                <a:ea typeface="Arial"/>
                <a:cs typeface="Arial"/>
                <a:sym typeface="Arial"/>
              </a:defRPr>
            </a:pPr>
            <a:r>
              <a:rPr lang="en-US" sz="1300" dirty="0">
                <a:solidFill>
                  <a:schemeClr val="tx1"/>
                </a:solidFill>
              </a:rPr>
              <a:t>Oxygen is critical to life.</a:t>
            </a:r>
            <a:r>
              <a:rPr lang="en-US" sz="1300" baseline="0" dirty="0">
                <a:solidFill>
                  <a:schemeClr val="tx1"/>
                </a:solidFill>
              </a:rPr>
              <a:t> </a:t>
            </a:r>
            <a:r>
              <a:rPr lang="en-US" sz="1300" dirty="0">
                <a:solidFill>
                  <a:schemeClr val="tx1"/>
                </a:solidFill>
              </a:rPr>
              <a:t>However, too much oxygen in neonates can cause:</a:t>
            </a:r>
          </a:p>
          <a:p>
            <a:pPr marL="169863" indent="1588">
              <a:lnSpc>
                <a:spcPct val="90000"/>
              </a:lnSpc>
              <a:spcBef>
                <a:spcPts val="400"/>
              </a:spcBef>
              <a:buClr>
                <a:srgbClr val="263D60"/>
              </a:buClr>
              <a:defRPr sz="1800">
                <a:solidFill>
                  <a:srgbClr val="535353"/>
                </a:solidFill>
                <a:latin typeface="Arial"/>
                <a:ea typeface="Arial"/>
                <a:cs typeface="Arial"/>
                <a:sym typeface="Arial"/>
              </a:defRPr>
            </a:pPr>
            <a:endParaRPr lang="en-US" sz="1300" dirty="0">
              <a:solidFill>
                <a:schemeClr val="tx1"/>
              </a:solidFill>
            </a:endParaRPr>
          </a:p>
          <a:p>
            <a:pPr marL="169863" indent="1588">
              <a:lnSpc>
                <a:spcPct val="90000"/>
              </a:lnSpc>
              <a:spcBef>
                <a:spcPts val="400"/>
              </a:spcBef>
              <a:buClr>
                <a:srgbClr val="263D60"/>
              </a:buClr>
              <a:buFont typeface="Arial" panose="020B0604020202020204" pitchFamily="34" charset="0"/>
              <a:buChar char="•"/>
              <a:defRPr sz="1800">
                <a:solidFill>
                  <a:srgbClr val="535353"/>
                </a:solidFill>
                <a:latin typeface="Arial"/>
                <a:ea typeface="Arial"/>
                <a:cs typeface="Arial"/>
                <a:sym typeface="Arial"/>
              </a:defRPr>
            </a:pPr>
            <a:r>
              <a:rPr lang="en-US" sz="1300" dirty="0">
                <a:solidFill>
                  <a:schemeClr val="tx1"/>
                </a:solidFill>
              </a:rPr>
              <a:t>Oxidative stress</a:t>
            </a:r>
            <a:endParaRPr lang="en-US" sz="1300" baseline="29655" dirty="0">
              <a:solidFill>
                <a:schemeClr val="tx1"/>
              </a:solidFill>
            </a:endParaRPr>
          </a:p>
          <a:p>
            <a:pPr marL="169863" indent="1588">
              <a:lnSpc>
                <a:spcPct val="90000"/>
              </a:lnSpc>
              <a:spcBef>
                <a:spcPts val="400"/>
              </a:spcBef>
              <a:buClr>
                <a:srgbClr val="263D60"/>
              </a:buClr>
              <a:buFont typeface="Arial" panose="020B0604020202020204" pitchFamily="34" charset="0"/>
              <a:buChar char="•"/>
              <a:defRPr sz="1800">
                <a:solidFill>
                  <a:srgbClr val="535353"/>
                </a:solidFill>
                <a:latin typeface="Arial"/>
                <a:ea typeface="Arial"/>
                <a:cs typeface="Arial"/>
                <a:sym typeface="Arial"/>
              </a:defRPr>
            </a:pPr>
            <a:r>
              <a:rPr lang="en-US" sz="1300" dirty="0">
                <a:solidFill>
                  <a:schemeClr val="tx1"/>
                </a:solidFill>
              </a:rPr>
              <a:t>Lung injury and disease</a:t>
            </a:r>
          </a:p>
          <a:p>
            <a:pPr marL="169863" indent="1588">
              <a:lnSpc>
                <a:spcPct val="90000"/>
              </a:lnSpc>
              <a:spcBef>
                <a:spcPts val="400"/>
              </a:spcBef>
              <a:buClr>
                <a:srgbClr val="263D60"/>
              </a:buClr>
              <a:buFont typeface="Arial" panose="020B0604020202020204" pitchFamily="34" charset="0"/>
              <a:buChar char="•"/>
              <a:defRPr sz="1800">
                <a:solidFill>
                  <a:srgbClr val="535353"/>
                </a:solidFill>
                <a:latin typeface="Arial"/>
                <a:ea typeface="Arial"/>
                <a:cs typeface="Arial"/>
                <a:sym typeface="Arial"/>
              </a:defRPr>
            </a:pPr>
            <a:r>
              <a:rPr lang="en-US" sz="1300" dirty="0">
                <a:solidFill>
                  <a:schemeClr val="tx1"/>
                </a:solidFill>
              </a:rPr>
              <a:t>Retinopathy of prematurity</a:t>
            </a:r>
          </a:p>
          <a:p>
            <a:pPr marL="169863" indent="1588" defTabSz="1371600">
              <a:lnSpc>
                <a:spcPct val="90000"/>
              </a:lnSpc>
              <a:spcBef>
                <a:spcPts val="1400"/>
              </a:spcBef>
              <a:buClr>
                <a:srgbClr val="263D60"/>
              </a:buClr>
              <a:defRPr sz="1800">
                <a:solidFill>
                  <a:srgbClr val="535353"/>
                </a:solidFill>
                <a:latin typeface="Arial"/>
                <a:ea typeface="Arial"/>
                <a:cs typeface="Arial"/>
                <a:sym typeface="Arial"/>
              </a:defRPr>
            </a:pPr>
            <a:r>
              <a:rPr lang="en-US" sz="1300" dirty="0">
                <a:solidFill>
                  <a:schemeClr val="tx1"/>
                </a:solidFill>
              </a:rPr>
              <a:t>This presentation explains how </a:t>
            </a:r>
            <a:r>
              <a:rPr lang="en-US" sz="1300" dirty="0" err="1">
                <a:solidFill>
                  <a:schemeClr val="tx1"/>
                </a:solidFill>
              </a:rPr>
              <a:t>hyperoxia</a:t>
            </a:r>
            <a:r>
              <a:rPr lang="en-US" sz="1300" dirty="0">
                <a:solidFill>
                  <a:schemeClr val="tx1"/>
                </a:solidFill>
              </a:rPr>
              <a:t> may create reactive oxygen species (ROS) that could damage biological macromolecules</a:t>
            </a:r>
            <a:r>
              <a:rPr lang="en-US" sz="1300" dirty="0"/>
              <a:t>.</a:t>
            </a:r>
          </a:p>
          <a:p>
            <a:pPr>
              <a:defRPr sz="1100"/>
            </a:pPr>
            <a:endParaRPr dirty="0"/>
          </a:p>
        </p:txBody>
      </p:sp>
    </p:spTree>
    <p:extLst>
      <p:ext uri="{BB962C8B-B14F-4D97-AF65-F5344CB8AC3E}">
        <p14:creationId xmlns:p14="http://schemas.microsoft.com/office/powerpoint/2010/main" val="2002516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xfrm>
            <a:off x="1181100" y="696913"/>
            <a:ext cx="4648200" cy="3486150"/>
          </a:xfrm>
          <a:prstGeom prst="rect">
            <a:avLst/>
          </a:prstGeom>
        </p:spPr>
        <p:txBody>
          <a:bodyPr/>
          <a:lstStyle/>
          <a:p>
            <a:endParaRPr/>
          </a:p>
        </p:txBody>
      </p:sp>
      <p:sp>
        <p:nvSpPr>
          <p:cNvPr id="617" name="Shape 617"/>
          <p:cNvSpPr>
            <a:spLocks noGrp="1"/>
          </p:cNvSpPr>
          <p:nvPr>
            <p:ph type="body" sz="quarter" idx="1"/>
          </p:nvPr>
        </p:nvSpPr>
        <p:spPr>
          <a:prstGeom prst="rect">
            <a:avLst/>
          </a:prstGeom>
        </p:spPr>
        <p:txBody>
          <a:bodyPr/>
          <a:lstStyle/>
          <a:p>
            <a:pPr algn="l">
              <a:defRPr sz="1300" b="1">
                <a:solidFill>
                  <a:srgbClr val="FFFFFF"/>
                </a:solidFill>
                <a:latin typeface="Arial"/>
                <a:ea typeface="Arial"/>
                <a:cs typeface="Arial"/>
                <a:sym typeface="Arial"/>
              </a:defRPr>
            </a:pPr>
            <a:r>
              <a:rPr lang="en-US" sz="1200" b="0" baseline="0" dirty="0">
                <a:latin typeface="Arial" panose="020B0604020202020204" pitchFamily="34" charset="0"/>
                <a:cs typeface="Arial" panose="020B0604020202020204" pitchFamily="34" charset="0"/>
              </a:rPr>
              <a:t>ROS levels in excess of the cell’s antioxidant capabilities cause oxidative stress.</a:t>
            </a:r>
            <a:endParaRPr lang="en-US" sz="1200" b="0" dirty="0">
              <a:solidFill>
                <a:schemeClr val="bg2"/>
              </a:solidFill>
            </a:endParaRPr>
          </a:p>
        </p:txBody>
      </p:sp>
      <p:sp>
        <p:nvSpPr>
          <p:cNvPr id="4" name="Notes Placeholder 2"/>
          <p:cNvSpPr txBox="1">
            <a:spLocks/>
          </p:cNvSpPr>
          <p:nvPr/>
        </p:nvSpPr>
        <p:spPr>
          <a:xfrm>
            <a:off x="1181100" y="4415790"/>
            <a:ext cx="4648200" cy="4183380"/>
          </a:xfrm>
          <a:prstGeom prst="rect">
            <a:avLst/>
          </a:prstGeom>
        </p:spPr>
        <p:txBody>
          <a:bodyPr lIns="93177" tIns="46589" rIns="93177" bIns="46589"/>
          <a:lst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a:lstStyle>
          <a:p>
            <a:r>
              <a:rPr lang="en-US" sz="1300" dirty="0">
                <a:latin typeface="Arial" panose="020B0604020202020204" pitchFamily="34" charset="0"/>
                <a:cs typeface="Arial" panose="020B0604020202020204" pitchFamily="34" charset="0"/>
              </a:rPr>
              <a:t>ROS levels in excess of the cell’s antioxidant capabilities cause oxidative stress.</a:t>
            </a:r>
          </a:p>
          <a:p>
            <a:endParaRPr lang="en-US" dirty="0"/>
          </a:p>
          <a:p>
            <a:pPr hangingPunct="1"/>
            <a:endParaRPr lang="en-US" dirty="0">
              <a:solidFill>
                <a:sysClr val="windowText" lastClr="000000"/>
              </a:solidFill>
            </a:endParaRPr>
          </a:p>
        </p:txBody>
      </p:sp>
    </p:spTree>
    <p:extLst>
      <p:ext uri="{BB962C8B-B14F-4D97-AF65-F5344CB8AC3E}">
        <p14:creationId xmlns:p14="http://schemas.microsoft.com/office/powerpoint/2010/main" val="218781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Shape 1058"/>
          <p:cNvSpPr>
            <a:spLocks noGrp="1" noRot="1" noChangeAspect="1"/>
          </p:cNvSpPr>
          <p:nvPr>
            <p:ph type="sldImg"/>
          </p:nvPr>
        </p:nvSpPr>
        <p:spPr>
          <a:xfrm>
            <a:off x="1181100" y="696913"/>
            <a:ext cx="4648200" cy="3486150"/>
          </a:xfrm>
          <a:prstGeom prst="rect">
            <a:avLst/>
          </a:prstGeom>
        </p:spPr>
        <p:txBody>
          <a:bodyPr/>
          <a:lstStyle/>
          <a:p>
            <a:endParaRPr/>
          </a:p>
        </p:txBody>
      </p:sp>
      <p:sp>
        <p:nvSpPr>
          <p:cNvPr id="1059" name="Shape 1059"/>
          <p:cNvSpPr>
            <a:spLocks noGrp="1"/>
          </p:cNvSpPr>
          <p:nvPr>
            <p:ph type="body" sz="quarter" idx="1"/>
          </p:nvPr>
        </p:nvSpPr>
        <p:spPr>
          <a:xfrm>
            <a:off x="1181100" y="4415790"/>
            <a:ext cx="4853940" cy="4183380"/>
          </a:xfrm>
          <a:prstGeom prst="rect">
            <a:avLst/>
          </a:prstGeom>
        </p:spPr>
        <p:txBody>
          <a:bodyPr/>
          <a:lstStyle/>
          <a:p>
            <a:r>
              <a:rPr lang="en-US" sz="1300" dirty="0">
                <a:latin typeface="Arial" panose="020B0604020202020204" pitchFamily="34" charset="0"/>
                <a:cs typeface="Arial" panose="020B0604020202020204" pitchFamily="34" charset="0"/>
              </a:rPr>
              <a:t>ROS and oxidative stress can damage biological macromolecules, including DNA and proteins. The results of this damage may include abnormal protein expression, increased membrane permeability, and clinical manifestations, such as cancer and retinopathy of prematurity.</a:t>
            </a:r>
          </a:p>
          <a:p>
            <a:pPr marL="0" indent="0">
              <a:buSzPct val="100000"/>
              <a:buFont typeface="Arial"/>
              <a:buNone/>
            </a:pPr>
            <a:endParaRPr dirty="0"/>
          </a:p>
        </p:txBody>
      </p:sp>
    </p:spTree>
    <p:extLst>
      <p:ext uri="{BB962C8B-B14F-4D97-AF65-F5344CB8AC3E}">
        <p14:creationId xmlns:p14="http://schemas.microsoft.com/office/powerpoint/2010/main" val="57633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1181100" y="696913"/>
            <a:ext cx="4648200" cy="3486150"/>
          </a:xfrm>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pPr>
              <a:defRPr sz="1100"/>
            </a:pPr>
            <a:endParaRPr dirty="0"/>
          </a:p>
        </p:txBody>
      </p:sp>
    </p:spTree>
    <p:extLst>
      <p:ext uri="{BB962C8B-B14F-4D97-AF65-F5344CB8AC3E}">
        <p14:creationId xmlns:p14="http://schemas.microsoft.com/office/powerpoint/2010/main" val="124097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Shape 1130"/>
          <p:cNvSpPr>
            <a:spLocks noGrp="1" noRot="1" noChangeAspect="1"/>
          </p:cNvSpPr>
          <p:nvPr>
            <p:ph type="sldImg"/>
          </p:nvPr>
        </p:nvSpPr>
        <p:spPr>
          <a:xfrm>
            <a:off x="1181100" y="696913"/>
            <a:ext cx="4648200" cy="3486150"/>
          </a:xfrm>
          <a:prstGeom prst="rect">
            <a:avLst/>
          </a:prstGeom>
        </p:spPr>
        <p:txBody>
          <a:bodyPr/>
          <a:lstStyle/>
          <a:p>
            <a:endParaRPr/>
          </a:p>
        </p:txBody>
      </p:sp>
      <p:sp>
        <p:nvSpPr>
          <p:cNvPr id="1131" name="Shape 113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75986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274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81100" y="696913"/>
            <a:ext cx="4648200" cy="3486150"/>
          </a:xfrm>
          <a:prstGeom prst="rect">
            <a:avLst/>
          </a:prstGeom>
        </p:spPr>
        <p:txBody>
          <a:bodyPr/>
          <a:lstStyle/>
          <a:p>
            <a:endParaRPr/>
          </a:p>
        </p:txBody>
      </p:sp>
      <p:sp>
        <p:nvSpPr>
          <p:cNvPr id="126" name="Shape 126"/>
          <p:cNvSpPr>
            <a:spLocks noGrp="1"/>
          </p:cNvSpPr>
          <p:nvPr>
            <p:ph type="body" sz="quarter" idx="1"/>
          </p:nvPr>
        </p:nvSpPr>
        <p:spPr>
          <a:xfrm>
            <a:off x="948690" y="4415790"/>
            <a:ext cx="4880610" cy="4183380"/>
          </a:xfrm>
          <a:prstGeom prst="rect">
            <a:avLst/>
          </a:prstGeom>
        </p:spPr>
        <p:txBody>
          <a:bodyPr/>
          <a:lstStyle/>
          <a:p>
            <a:pPr marL="177800" indent="-6350">
              <a:spcBef>
                <a:spcPts val="1200"/>
              </a:spcBef>
              <a:buClr>
                <a:srgbClr val="263D60"/>
              </a:buClr>
              <a:defRPr sz="1800">
                <a:solidFill>
                  <a:srgbClr val="535353"/>
                </a:solidFill>
                <a:latin typeface="Arial"/>
                <a:ea typeface="Arial"/>
                <a:cs typeface="Arial"/>
                <a:sym typeface="Arial"/>
              </a:defRPr>
            </a:pPr>
            <a:r>
              <a:rPr lang="en-US" sz="1300" dirty="0">
                <a:solidFill>
                  <a:schemeClr val="tx1"/>
                </a:solidFill>
              </a:rPr>
              <a:t>The primary physiological role of oxygen is in cellular respiration.</a:t>
            </a:r>
            <a:r>
              <a:rPr lang="en-US" sz="1300" baseline="0" dirty="0">
                <a:solidFill>
                  <a:schemeClr val="tx1"/>
                </a:solidFill>
              </a:rPr>
              <a:t> </a:t>
            </a:r>
            <a:r>
              <a:rPr lang="en-US" sz="1300" dirty="0">
                <a:solidFill>
                  <a:schemeClr val="tx1"/>
                </a:solidFill>
              </a:rPr>
              <a:t>This process begins with the breakdown of food and the generation of acetyl-CoA in the mitochondria.</a:t>
            </a:r>
          </a:p>
          <a:p>
            <a:endParaRPr dirty="0"/>
          </a:p>
        </p:txBody>
      </p:sp>
    </p:spTree>
    <p:extLst>
      <p:ext uri="{BB962C8B-B14F-4D97-AF65-F5344CB8AC3E}">
        <p14:creationId xmlns:p14="http://schemas.microsoft.com/office/powerpoint/2010/main" val="132814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1181100" y="696913"/>
            <a:ext cx="4648200" cy="3486150"/>
          </a:xfrm>
          <a:prstGeom prst="rect">
            <a:avLst/>
          </a:prstGeom>
        </p:spPr>
        <p:txBody>
          <a:bodyPr/>
          <a:lstStyle/>
          <a:p>
            <a:endParaRPr/>
          </a:p>
        </p:txBody>
      </p:sp>
      <p:sp>
        <p:nvSpPr>
          <p:cNvPr id="151" name="Shape 151"/>
          <p:cNvSpPr>
            <a:spLocks noGrp="1"/>
          </p:cNvSpPr>
          <p:nvPr>
            <p:ph type="body" sz="quarter" idx="1"/>
          </p:nvPr>
        </p:nvSpPr>
        <p:spPr>
          <a:xfrm>
            <a:off x="937260" y="4415790"/>
            <a:ext cx="5138420" cy="4183380"/>
          </a:xfrm>
          <a:prstGeom prst="rect">
            <a:avLst/>
          </a:prstGeom>
        </p:spPr>
        <p:txBody>
          <a:bodyPr/>
          <a:lstStyle/>
          <a:p>
            <a:pPr marL="177800" indent="-6350">
              <a:spcBef>
                <a:spcPts val="1200"/>
              </a:spcBef>
              <a:buClr>
                <a:srgbClr val="263D60"/>
              </a:buClr>
              <a:defRPr sz="1800">
                <a:solidFill>
                  <a:srgbClr val="535353"/>
                </a:solidFill>
                <a:latin typeface="Arial"/>
                <a:ea typeface="Arial"/>
                <a:cs typeface="Arial"/>
                <a:sym typeface="Arial"/>
              </a:defRPr>
            </a:pPr>
            <a:r>
              <a:rPr lang="en-US" sz="1300" dirty="0">
                <a:solidFill>
                  <a:schemeClr val="tx1"/>
                </a:solidFill>
              </a:rPr>
              <a:t>Within the mitochondria, acetyl-CoA enters the citric acid or</a:t>
            </a:r>
            <a:r>
              <a:rPr lang="en-US" sz="1300" baseline="0" dirty="0">
                <a:solidFill>
                  <a:schemeClr val="tx1"/>
                </a:solidFill>
              </a:rPr>
              <a:t> </a:t>
            </a:r>
            <a:r>
              <a:rPr lang="en-US" sz="1300" dirty="0">
                <a:solidFill>
                  <a:schemeClr val="tx1"/>
                </a:solidFill>
              </a:rPr>
              <a:t>Krebs cycle.</a:t>
            </a:r>
            <a:r>
              <a:rPr lang="en-US" sz="1300" baseline="0" dirty="0">
                <a:solidFill>
                  <a:schemeClr val="tx1"/>
                </a:solidFill>
              </a:rPr>
              <a:t> </a:t>
            </a:r>
            <a:r>
              <a:rPr lang="en-US" sz="1300" dirty="0">
                <a:solidFill>
                  <a:schemeClr val="tx1"/>
                </a:solidFill>
              </a:rPr>
              <a:t>Output of this cycle includes ATP as well as two types of molecules</a:t>
            </a:r>
            <a:r>
              <a:rPr lang="en-US" sz="1300" baseline="0" dirty="0">
                <a:solidFill>
                  <a:schemeClr val="tx1"/>
                </a:solidFill>
              </a:rPr>
              <a:t>—N</a:t>
            </a:r>
            <a:r>
              <a:rPr lang="en-US" sz="1300" dirty="0">
                <a:solidFill>
                  <a:schemeClr val="tx1"/>
                </a:solidFill>
              </a:rPr>
              <a:t>ADH and FADH</a:t>
            </a:r>
            <a:r>
              <a:rPr lang="en-US" sz="1300" baseline="-29218" dirty="0">
                <a:solidFill>
                  <a:schemeClr val="tx1"/>
                </a:solidFill>
              </a:rPr>
              <a:t>2</a:t>
            </a:r>
            <a:r>
              <a:rPr lang="en-US" sz="1300" baseline="0" dirty="0">
                <a:solidFill>
                  <a:schemeClr val="tx1"/>
                </a:solidFill>
              </a:rPr>
              <a:t>—that </a:t>
            </a:r>
            <a:r>
              <a:rPr lang="en-US" sz="1300" dirty="0">
                <a:solidFill>
                  <a:schemeClr val="tx1"/>
                </a:solidFill>
              </a:rPr>
              <a:t>carry electrons </a:t>
            </a:r>
            <a:br>
              <a:rPr lang="en-US" sz="1300" dirty="0">
                <a:solidFill>
                  <a:schemeClr val="tx1"/>
                </a:solidFill>
              </a:rPr>
            </a:br>
            <a:r>
              <a:rPr lang="en-US" sz="1300" dirty="0">
                <a:solidFill>
                  <a:schemeClr val="tx1"/>
                </a:solidFill>
              </a:rPr>
              <a:t>to the last stage of cellular respiration, the electron transport system. </a:t>
            </a:r>
          </a:p>
        </p:txBody>
      </p:sp>
    </p:spTree>
    <p:extLst>
      <p:ext uri="{BB962C8B-B14F-4D97-AF65-F5344CB8AC3E}">
        <p14:creationId xmlns:p14="http://schemas.microsoft.com/office/powerpoint/2010/main" val="114007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1181100" y="696913"/>
            <a:ext cx="4648200" cy="3486150"/>
          </a:xfrm>
          <a:prstGeom prst="rect">
            <a:avLst/>
          </a:prstGeom>
        </p:spPr>
        <p:txBody>
          <a:bodyPr/>
          <a:lstStyle/>
          <a:p>
            <a:endParaRPr/>
          </a:p>
        </p:txBody>
      </p:sp>
      <p:sp>
        <p:nvSpPr>
          <p:cNvPr id="198" name="Shape 198"/>
          <p:cNvSpPr>
            <a:spLocks noGrp="1"/>
          </p:cNvSpPr>
          <p:nvPr>
            <p:ph type="body" sz="quarter" idx="1"/>
          </p:nvPr>
        </p:nvSpPr>
        <p:spPr>
          <a:xfrm>
            <a:off x="1181100" y="4415790"/>
            <a:ext cx="4648200" cy="4183380"/>
          </a:xfrm>
          <a:prstGeom prst="rect">
            <a:avLst/>
          </a:prstGeom>
        </p:spPr>
        <p:txBody>
          <a:bodyPr/>
          <a:lstStyle>
            <a:lvl1pPr defTabSz="864931"/>
          </a:lstStyle>
          <a:p>
            <a:pPr algn="l">
              <a:defRPr sz="1300" b="1">
                <a:solidFill>
                  <a:srgbClr val="FFFFFF"/>
                </a:solidFill>
                <a:latin typeface="Arial"/>
                <a:ea typeface="Arial"/>
                <a:cs typeface="Arial"/>
                <a:sym typeface="Arial"/>
              </a:defRPr>
            </a:pPr>
            <a:r>
              <a:rPr lang="en-US" b="0" dirty="0">
                <a:solidFill>
                  <a:schemeClr val="tx1"/>
                </a:solidFill>
              </a:rPr>
              <a:t>The</a:t>
            </a:r>
            <a:r>
              <a:rPr lang="en-US" b="0" baseline="0" dirty="0">
                <a:solidFill>
                  <a:schemeClr val="tx1"/>
                </a:solidFill>
              </a:rPr>
              <a:t> electron transport system is a complex series of chemical reactions that occurs across and within the inner mitochondrial membrane.  </a:t>
            </a:r>
            <a:endParaRPr lang="en-US" b="0" dirty="0">
              <a:solidFill>
                <a:schemeClr val="tx1"/>
              </a:solidFill>
            </a:endParaRPr>
          </a:p>
        </p:txBody>
      </p:sp>
    </p:spTree>
    <p:extLst>
      <p:ext uri="{BB962C8B-B14F-4D97-AF65-F5344CB8AC3E}">
        <p14:creationId xmlns:p14="http://schemas.microsoft.com/office/powerpoint/2010/main" val="132966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1181100" y="696913"/>
            <a:ext cx="4648200" cy="3486150"/>
          </a:xfrm>
          <a:prstGeom prst="rect">
            <a:avLst/>
          </a:prstGeom>
        </p:spPr>
        <p:txBody>
          <a:bodyPr/>
          <a:lstStyle/>
          <a:p>
            <a:endParaRPr/>
          </a:p>
        </p:txBody>
      </p:sp>
      <p:sp>
        <p:nvSpPr>
          <p:cNvPr id="198" name="Shape 198"/>
          <p:cNvSpPr>
            <a:spLocks noGrp="1"/>
          </p:cNvSpPr>
          <p:nvPr>
            <p:ph type="body" sz="quarter" idx="1"/>
          </p:nvPr>
        </p:nvSpPr>
        <p:spPr>
          <a:xfrm>
            <a:off x="1181100" y="4415790"/>
            <a:ext cx="4648200" cy="4183380"/>
          </a:xfrm>
          <a:prstGeom prst="rect">
            <a:avLst/>
          </a:prstGeom>
        </p:spPr>
        <p:txBody>
          <a:bodyPr/>
          <a:lstStyle>
            <a:lvl1pPr defTabSz="864931"/>
          </a:lstStyle>
          <a:p>
            <a:pPr marL="0" marR="0" indent="0" algn="l" defTabSz="864931" eaLnBrk="1" fontAlgn="auto" latinLnBrk="0" hangingPunct="1">
              <a:lnSpc>
                <a:spcPct val="100000"/>
              </a:lnSpc>
              <a:spcBef>
                <a:spcPts val="0"/>
              </a:spcBef>
              <a:spcAft>
                <a:spcPts val="0"/>
              </a:spcAft>
              <a:buClrTx/>
              <a:buSzTx/>
              <a:buFontTx/>
              <a:buNone/>
              <a:tabLst/>
              <a:defRPr sz="1300" b="1">
                <a:solidFill>
                  <a:srgbClr val="FFFFFF"/>
                </a:solidFill>
                <a:latin typeface="Arial"/>
                <a:ea typeface="Arial"/>
                <a:cs typeface="Arial"/>
                <a:sym typeface="Arial"/>
              </a:defRPr>
            </a:pPr>
            <a:r>
              <a:rPr lang="en-US" b="0" dirty="0">
                <a:solidFill>
                  <a:schemeClr val="tx1"/>
                </a:solidFill>
              </a:rPr>
              <a:t>The</a:t>
            </a:r>
            <a:r>
              <a:rPr lang="en-US" b="0" baseline="0" dirty="0">
                <a:solidFill>
                  <a:schemeClr val="tx1"/>
                </a:solidFill>
              </a:rPr>
              <a:t> electron carriers </a:t>
            </a:r>
            <a:r>
              <a:rPr lang="en-US" b="0" dirty="0">
                <a:solidFill>
                  <a:schemeClr val="tx1"/>
                </a:solidFill>
              </a:rPr>
              <a:t>NADH and FADH</a:t>
            </a:r>
            <a:r>
              <a:rPr lang="en-US" b="0" baseline="-25000" dirty="0">
                <a:solidFill>
                  <a:schemeClr val="tx1"/>
                </a:solidFill>
              </a:rPr>
              <a:t>2</a:t>
            </a:r>
            <a:r>
              <a:rPr lang="en-US" b="0" dirty="0">
                <a:solidFill>
                  <a:schemeClr val="tx1"/>
                </a:solidFill>
              </a:rPr>
              <a:t> move electrons</a:t>
            </a:r>
            <a:r>
              <a:rPr lang="en-US" b="0" baseline="0" dirty="0">
                <a:solidFill>
                  <a:schemeClr val="tx1"/>
                </a:solidFill>
              </a:rPr>
              <a:t> from the citric acid cycle to the e</a:t>
            </a:r>
            <a:r>
              <a:rPr lang="en-US" b="0" dirty="0">
                <a:solidFill>
                  <a:schemeClr val="tx1"/>
                </a:solidFill>
              </a:rPr>
              <a:t>lectron transport system.</a:t>
            </a:r>
            <a:r>
              <a:rPr lang="en-US" b="0" baseline="0" dirty="0">
                <a:solidFill>
                  <a:schemeClr val="tx1"/>
                </a:solidFill>
              </a:rPr>
              <a:t> </a:t>
            </a:r>
            <a:endParaRPr lang="en-US" b="0" dirty="0">
              <a:solidFill>
                <a:schemeClr val="tx1"/>
              </a:solidFill>
            </a:endParaRPr>
          </a:p>
          <a:p>
            <a:pPr algn="l">
              <a:defRPr sz="1300" b="1">
                <a:solidFill>
                  <a:srgbClr val="FFFFFF"/>
                </a:solidFill>
                <a:latin typeface="Arial"/>
                <a:ea typeface="Arial"/>
                <a:cs typeface="Arial"/>
                <a:sym typeface="Arial"/>
              </a:defRPr>
            </a:pPr>
            <a:r>
              <a:rPr lang="en-US" b="0" baseline="0" dirty="0">
                <a:solidFill>
                  <a:schemeClr val="bg2"/>
                </a:solidFill>
              </a:rPr>
              <a:t> </a:t>
            </a:r>
            <a:endParaRPr lang="en-US" b="0" dirty="0">
              <a:solidFill>
                <a:schemeClr val="bg2"/>
              </a:solidFill>
            </a:endParaRPr>
          </a:p>
        </p:txBody>
      </p:sp>
    </p:spTree>
    <p:extLst>
      <p:ext uri="{BB962C8B-B14F-4D97-AF65-F5344CB8AC3E}">
        <p14:creationId xmlns:p14="http://schemas.microsoft.com/office/powerpoint/2010/main" val="893243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1181100" y="696913"/>
            <a:ext cx="4648200" cy="3486150"/>
          </a:xfrm>
          <a:prstGeom prst="rect">
            <a:avLst/>
          </a:prstGeom>
        </p:spPr>
        <p:txBody>
          <a:bodyPr/>
          <a:lstStyle/>
          <a:p>
            <a:endParaRPr/>
          </a:p>
        </p:txBody>
      </p:sp>
      <p:sp>
        <p:nvSpPr>
          <p:cNvPr id="198" name="Shape 198"/>
          <p:cNvSpPr>
            <a:spLocks noGrp="1"/>
          </p:cNvSpPr>
          <p:nvPr>
            <p:ph type="body" sz="quarter" idx="1"/>
          </p:nvPr>
        </p:nvSpPr>
        <p:spPr>
          <a:xfrm>
            <a:off x="1181100" y="4415790"/>
            <a:ext cx="4648200" cy="4183380"/>
          </a:xfrm>
          <a:prstGeom prst="rect">
            <a:avLst/>
          </a:prstGeom>
        </p:spPr>
        <p:txBody>
          <a:bodyPr/>
          <a:lstStyle>
            <a:lvl1pPr defTabSz="864931"/>
          </a:lstStyle>
          <a:p>
            <a:pPr algn="l">
              <a:defRPr sz="1300" b="1">
                <a:solidFill>
                  <a:srgbClr val="D9D9D9"/>
                </a:solidFill>
                <a:latin typeface="Arial"/>
                <a:ea typeface="Arial"/>
                <a:cs typeface="Arial"/>
                <a:sym typeface="Arial"/>
              </a:defRPr>
            </a:pPr>
            <a:r>
              <a:rPr lang="en-US" b="0" dirty="0">
                <a:solidFill>
                  <a:schemeClr val="tx1"/>
                </a:solidFill>
              </a:rPr>
              <a:t>In a multi-step process, the </a:t>
            </a:r>
            <a:r>
              <a:rPr lang="en-US" b="0" baseline="0" dirty="0">
                <a:solidFill>
                  <a:schemeClr val="tx1"/>
                </a:solidFill>
              </a:rPr>
              <a:t>electrons are used to</a:t>
            </a:r>
            <a:r>
              <a:rPr lang="en-US" b="0" dirty="0">
                <a:solidFill>
                  <a:schemeClr val="tx1"/>
                </a:solidFill>
              </a:rPr>
              <a:t> actively transport hydrogen ions—or</a:t>
            </a:r>
            <a:r>
              <a:rPr lang="en-US" b="0" baseline="0" dirty="0">
                <a:solidFill>
                  <a:schemeClr val="tx1"/>
                </a:solidFill>
              </a:rPr>
              <a:t> protons—ac</a:t>
            </a:r>
            <a:r>
              <a:rPr lang="en-US" b="0" dirty="0">
                <a:solidFill>
                  <a:schemeClr val="tx1"/>
                </a:solidFill>
              </a:rPr>
              <a:t>ross the inner mitochondrial membrane</a:t>
            </a:r>
            <a:r>
              <a:rPr lang="en-US" b="0" baseline="0" dirty="0">
                <a:solidFill>
                  <a:schemeClr val="tx1"/>
                </a:solidFill>
              </a:rPr>
              <a:t>.</a:t>
            </a:r>
            <a:endParaRPr lang="en-US" b="0" dirty="0">
              <a:solidFill>
                <a:schemeClr val="tx1"/>
              </a:solidFill>
            </a:endParaRPr>
          </a:p>
          <a:p>
            <a:pPr algn="l">
              <a:defRPr sz="1300" b="1">
                <a:solidFill>
                  <a:srgbClr val="FFFFFF"/>
                </a:solidFill>
                <a:latin typeface="Arial"/>
                <a:ea typeface="Arial"/>
                <a:cs typeface="Arial"/>
                <a:sym typeface="Arial"/>
              </a:defRPr>
            </a:pPr>
            <a:r>
              <a:rPr lang="en-US" b="0" baseline="0" dirty="0">
                <a:solidFill>
                  <a:schemeClr val="bg2"/>
                </a:solidFill>
              </a:rPr>
              <a:t> </a:t>
            </a:r>
            <a:endParaRPr lang="en-US" b="0" dirty="0">
              <a:solidFill>
                <a:schemeClr val="bg2"/>
              </a:solidFill>
            </a:endParaRPr>
          </a:p>
        </p:txBody>
      </p:sp>
    </p:spTree>
    <p:extLst>
      <p:ext uri="{BB962C8B-B14F-4D97-AF65-F5344CB8AC3E}">
        <p14:creationId xmlns:p14="http://schemas.microsoft.com/office/powerpoint/2010/main" val="182953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1181100" y="696913"/>
            <a:ext cx="4648200" cy="3486150"/>
          </a:xfrm>
          <a:prstGeom prst="rect">
            <a:avLst/>
          </a:prstGeom>
        </p:spPr>
        <p:txBody>
          <a:bodyPr/>
          <a:lstStyle/>
          <a:p>
            <a:endParaRPr/>
          </a:p>
        </p:txBody>
      </p:sp>
      <p:sp>
        <p:nvSpPr>
          <p:cNvPr id="198" name="Shape 198"/>
          <p:cNvSpPr>
            <a:spLocks noGrp="1"/>
          </p:cNvSpPr>
          <p:nvPr>
            <p:ph type="body" sz="quarter" idx="1"/>
          </p:nvPr>
        </p:nvSpPr>
        <p:spPr>
          <a:xfrm>
            <a:off x="1181100" y="4415790"/>
            <a:ext cx="4648200" cy="4183380"/>
          </a:xfrm>
          <a:prstGeom prst="rect">
            <a:avLst/>
          </a:prstGeom>
        </p:spPr>
        <p:txBody>
          <a:bodyPr/>
          <a:lstStyle>
            <a:lvl1pPr defTabSz="864931"/>
          </a:lstStyle>
          <a:p>
            <a:r>
              <a:rPr lang="en-US" sz="1300" b="0" dirty="0">
                <a:solidFill>
                  <a:schemeClr val="tx1"/>
                </a:solidFill>
                <a:latin typeface="Arial" panose="020B0604020202020204" pitchFamily="34" charset="0"/>
                <a:cs typeface="Arial" panose="020B0604020202020204" pitchFamily="34" charset="0"/>
              </a:rPr>
              <a:t>The</a:t>
            </a:r>
            <a:r>
              <a:rPr lang="en-US" sz="1300" b="0" baseline="0" dirty="0">
                <a:solidFill>
                  <a:schemeClr val="tx1"/>
                </a:solidFill>
                <a:latin typeface="Arial" panose="020B0604020202020204" pitchFamily="34" charset="0"/>
                <a:cs typeface="Arial" panose="020B0604020202020204" pitchFamily="34" charset="0"/>
              </a:rPr>
              <a:t> resulting gradient in </a:t>
            </a:r>
            <a:r>
              <a:rPr lang="en-US" sz="1300" b="0" dirty="0">
                <a:solidFill>
                  <a:schemeClr val="tx1"/>
                </a:solidFill>
                <a:latin typeface="Arial" panose="020B0604020202020204" pitchFamily="34" charset="0"/>
                <a:cs typeface="Arial" panose="020B0604020202020204" pitchFamily="34" charset="0"/>
              </a:rPr>
              <a:t>hydrogen ions </a:t>
            </a:r>
            <a:r>
              <a:rPr lang="en-US" sz="1300" b="0" baseline="0" dirty="0">
                <a:solidFill>
                  <a:schemeClr val="tx1"/>
                </a:solidFill>
                <a:latin typeface="Arial" panose="020B0604020202020204" pitchFamily="34" charset="0"/>
                <a:cs typeface="Arial" panose="020B0604020202020204" pitchFamily="34" charset="0"/>
              </a:rPr>
              <a:t>is used to generate ATP via ATP synthase.</a:t>
            </a:r>
            <a:endParaRPr lang="en-US" sz="1300" dirty="0">
              <a:solidFill>
                <a:schemeClr val="tx1"/>
              </a:solidFill>
              <a:latin typeface="Arial" panose="020B0604020202020204" pitchFamily="34" charset="0"/>
              <a:cs typeface="Arial" panose="020B0604020202020204" pitchFamily="34" charset="0"/>
            </a:endParaRPr>
          </a:p>
          <a:p>
            <a:pPr algn="l">
              <a:defRPr sz="1300" b="1">
                <a:solidFill>
                  <a:srgbClr val="FFFFFF"/>
                </a:solidFill>
                <a:latin typeface="Arial"/>
                <a:ea typeface="Arial"/>
                <a:cs typeface="Arial"/>
                <a:sym typeface="Arial"/>
              </a:defRPr>
            </a:pPr>
            <a:r>
              <a:rPr lang="en-US" b="0" baseline="0" dirty="0">
                <a:solidFill>
                  <a:schemeClr val="bg2"/>
                </a:solidFill>
              </a:rPr>
              <a:t> </a:t>
            </a:r>
            <a:endParaRPr lang="en-US" b="0" dirty="0">
              <a:solidFill>
                <a:schemeClr val="bg2"/>
              </a:solidFill>
            </a:endParaRPr>
          </a:p>
        </p:txBody>
      </p:sp>
    </p:spTree>
    <p:extLst>
      <p:ext uri="{BB962C8B-B14F-4D97-AF65-F5344CB8AC3E}">
        <p14:creationId xmlns:p14="http://schemas.microsoft.com/office/powerpoint/2010/main" val="131724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12" name="Shape 1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body" sz="quarter" idx="13"/>
          </p:nvPr>
        </p:nvSpPr>
        <p:spPr>
          <a:xfrm>
            <a:off x="4645025" y="1535111"/>
            <a:ext cx="4041775" cy="639767"/>
          </a:xfrm>
          <a:prstGeom prst="rect">
            <a:avLst/>
          </a:prstGeom>
        </p:spPr>
        <p:txBody>
          <a:bodyPr anchor="b"/>
          <a:lstStyle/>
          <a:p>
            <a:endParaRP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5" name="Shape 45"/>
          <p:cNvSpPr>
            <a:spLocks noGrp="1"/>
          </p:cNvSpPr>
          <p:nvPr>
            <p:ph type="title"/>
          </p:nvPr>
        </p:nvSpPr>
        <p:spPr>
          <a:xfrm>
            <a:off x="457200" y="273050"/>
            <a:ext cx="3008316" cy="1162050"/>
          </a:xfrm>
          <a:prstGeom prst="rect">
            <a:avLst/>
          </a:prstGeom>
        </p:spPr>
        <p:txBody>
          <a:bodyPr anchor="b"/>
          <a:lstStyle>
            <a:lvl1pPr algn="l">
              <a:defRPr sz="2000" b="1"/>
            </a:lvl1pPr>
          </a:lstStyle>
          <a:p>
            <a:r>
              <a:t>Title Text</a:t>
            </a:r>
          </a:p>
        </p:txBody>
      </p:sp>
      <p:sp>
        <p:nvSpPr>
          <p:cNvPr id="46" name="Shape 46"/>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body" sz="half" idx="13"/>
          </p:nvPr>
        </p:nvSpPr>
        <p:spPr>
          <a:xfrm>
            <a:off x="457198" y="1435100"/>
            <a:ext cx="3008317" cy="4691063"/>
          </a:xfrm>
          <a:prstGeom prst="rect">
            <a:avLst/>
          </a:prstGeom>
        </p:spPr>
        <p:txBody>
          <a:bodyPr/>
          <a:lstStyle/>
          <a:p>
            <a:endParaRP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5" name="Shape 55"/>
          <p:cNvSpPr>
            <a:spLocks noGrp="1"/>
          </p:cNvSpPr>
          <p:nvPr>
            <p:ph type="title"/>
          </p:nvPr>
        </p:nvSpPr>
        <p:spPr>
          <a:xfrm>
            <a:off x="1792288" y="4800600"/>
            <a:ext cx="5486404" cy="566738"/>
          </a:xfrm>
          <a:prstGeom prst="rect">
            <a:avLst/>
          </a:prstGeom>
        </p:spPr>
        <p:txBody>
          <a:bodyPr anchor="b"/>
          <a:lstStyle>
            <a:lvl1pPr algn="l">
              <a:defRPr sz="2000" b="1"/>
            </a:lvl1pPr>
          </a:lstStyle>
          <a:p>
            <a:r>
              <a:t>Title Text</a:t>
            </a:r>
          </a:p>
        </p:txBody>
      </p:sp>
      <p:sp>
        <p:nvSpPr>
          <p:cNvPr id="56" name="Shape 56"/>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57" name="Shape 57"/>
          <p:cNvSpPr>
            <a:spLocks noGrp="1"/>
          </p:cNvSpPr>
          <p:nvPr>
            <p:ph type="body" sz="quarter" idx="1"/>
          </p:nvPr>
        </p:nvSpPr>
        <p:spPr>
          <a:xfrm>
            <a:off x="1792288" y="5367337"/>
            <a:ext cx="54864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74" name="Shape 74"/>
          <p:cNvSpPr>
            <a:spLocks noGrp="1"/>
          </p:cNvSpPr>
          <p:nvPr>
            <p:ph type="title"/>
          </p:nvPr>
        </p:nvSpPr>
        <p:spPr>
          <a:xfrm>
            <a:off x="6629400" y="274638"/>
            <a:ext cx="2057400" cy="5851527"/>
          </a:xfrm>
          <a:prstGeom prst="rect">
            <a:avLst/>
          </a:prstGeom>
        </p:spPr>
        <p:txBody>
          <a:bodyPr/>
          <a:lstStyle/>
          <a:p>
            <a:r>
              <a:t>Title Text</a:t>
            </a:r>
          </a:p>
        </p:txBody>
      </p:sp>
      <p:sp>
        <p:nvSpPr>
          <p:cNvPr id="75" name="Shape 75"/>
          <p:cNvSpPr>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2823" y="6404294"/>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6.png"/><Relationship Id="rId13" Type="http://schemas.openxmlformats.org/officeDocument/2006/relationships/image" Target="../media/image20.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3.png"/><Relationship Id="rId10" Type="http://schemas.openxmlformats.org/officeDocument/2006/relationships/image" Target="../media/image32.png"/></Relationships>
</file>

<file path=ppt/slides/_rels/slide11.xml.rels><?xml version="1.0" encoding="UTF-8" standalone="yes"?>
<Relationships xmlns="http://schemas.openxmlformats.org/package/2006/relationships"><Relationship Id="rId9" Type="http://schemas.openxmlformats.org/officeDocument/2006/relationships/image" Target="../media/image30.png"/><Relationship Id="rId20" Type="http://schemas.openxmlformats.org/officeDocument/2006/relationships/image" Target="../media/image34.png"/><Relationship Id="rId21"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28.png"/><Relationship Id="rId13" Type="http://schemas.openxmlformats.org/officeDocument/2006/relationships/image" Target="../media/image26.png"/><Relationship Id="rId14" Type="http://schemas.openxmlformats.org/officeDocument/2006/relationships/image" Target="../media/image20.png"/><Relationship Id="rId15" Type="http://schemas.openxmlformats.org/officeDocument/2006/relationships/image" Target="../media/image15.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29.png"/></Relationships>
</file>

<file path=ppt/slides/_rels/slide12.xml.rels><?xml version="1.0" encoding="UTF-8" standalone="yes"?>
<Relationships xmlns="http://schemas.openxmlformats.org/package/2006/relationships"><Relationship Id="rId9" Type="http://schemas.openxmlformats.org/officeDocument/2006/relationships/image" Target="../media/image30.png"/><Relationship Id="rId20" Type="http://schemas.openxmlformats.org/officeDocument/2006/relationships/image" Target="../media/image34.png"/><Relationship Id="rId21" Type="http://schemas.openxmlformats.org/officeDocument/2006/relationships/image" Target="../media/image33.png"/><Relationship Id="rId22"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28.png"/><Relationship Id="rId13" Type="http://schemas.openxmlformats.org/officeDocument/2006/relationships/image" Target="../media/image26.png"/><Relationship Id="rId14" Type="http://schemas.openxmlformats.org/officeDocument/2006/relationships/image" Target="../media/image20.png"/><Relationship Id="rId15" Type="http://schemas.openxmlformats.org/officeDocument/2006/relationships/image" Target="../media/image15.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28.png"/><Relationship Id="rId14" Type="http://schemas.openxmlformats.org/officeDocument/2006/relationships/image" Target="../media/image26.png"/><Relationship Id="rId15" Type="http://schemas.openxmlformats.org/officeDocument/2006/relationships/image" Target="../media/image20.png"/><Relationship Id="rId16"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jpeg"/><Relationship Id="rId4" Type="http://schemas.openxmlformats.org/officeDocument/2006/relationships/image" Target="../media/image24.png"/><Relationship Id="rId5" Type="http://schemas.openxmlformats.org/officeDocument/2006/relationships/image" Target="../media/image33.png"/><Relationship Id="rId6" Type="http://schemas.openxmlformats.org/officeDocument/2006/relationships/image" Target="../media/image4.png"/><Relationship Id="rId7" Type="http://schemas.openxmlformats.org/officeDocument/2006/relationships/image" Target="../media/image29.png"/><Relationship Id="rId8" Type="http://schemas.openxmlformats.org/officeDocument/2006/relationships/image" Target="../media/image35.png"/><Relationship Id="rId9" Type="http://schemas.openxmlformats.org/officeDocument/2006/relationships/image" Target="../media/image34.png"/><Relationship Id="rId10" Type="http://schemas.openxmlformats.org/officeDocument/2006/relationships/image" Target="../media/image40.png"/></Relationships>
</file>

<file path=ppt/slides/_rels/slide15.xml.rels><?xml version="1.0" encoding="UTF-8" standalone="yes"?>
<Relationships xmlns="http://schemas.openxmlformats.org/package/2006/relationships"><Relationship Id="rId9" Type="http://schemas.openxmlformats.org/officeDocument/2006/relationships/image" Target="../media/image35.png"/><Relationship Id="rId20" Type="http://schemas.openxmlformats.org/officeDocument/2006/relationships/image" Target="../media/image41.png"/><Relationship Id="rId21" Type="http://schemas.openxmlformats.org/officeDocument/2006/relationships/image" Target="../media/image27.png"/><Relationship Id="rId10" Type="http://schemas.openxmlformats.org/officeDocument/2006/relationships/image" Target="../media/image34.png"/><Relationship Id="rId11" Type="http://schemas.openxmlformats.org/officeDocument/2006/relationships/image" Target="../media/image4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28.png"/><Relationship Id="rId15" Type="http://schemas.openxmlformats.org/officeDocument/2006/relationships/image" Target="../media/image26.png"/><Relationship Id="rId16" Type="http://schemas.openxmlformats.org/officeDocument/2006/relationships/image" Target="../media/image15.png"/><Relationship Id="rId17" Type="http://schemas.openxmlformats.org/officeDocument/2006/relationships/image" Target="../media/image20.png"/><Relationship Id="rId18" Type="http://schemas.openxmlformats.org/officeDocument/2006/relationships/image" Target="../media/image36.png"/><Relationship Id="rId19"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jpe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33.png"/><Relationship Id="rId7" Type="http://schemas.openxmlformats.org/officeDocument/2006/relationships/image" Target="../media/image4.png"/><Relationship Id="rId8" Type="http://schemas.openxmlformats.org/officeDocument/2006/relationships/image" Target="../media/image29.png"/></Relationships>
</file>

<file path=ppt/slides/_rels/slide16.xml.rels><?xml version="1.0" encoding="UTF-8" standalone="yes"?>
<Relationships xmlns="http://schemas.openxmlformats.org/package/2006/relationships"><Relationship Id="rId9" Type="http://schemas.openxmlformats.org/officeDocument/2006/relationships/image" Target="../media/image35.png"/><Relationship Id="rId20" Type="http://schemas.openxmlformats.org/officeDocument/2006/relationships/image" Target="../media/image37.png"/><Relationship Id="rId21" Type="http://schemas.openxmlformats.org/officeDocument/2006/relationships/image" Target="../media/image41.png"/><Relationship Id="rId22" Type="http://schemas.openxmlformats.org/officeDocument/2006/relationships/image" Target="../media/image27.png"/><Relationship Id="rId10" Type="http://schemas.openxmlformats.org/officeDocument/2006/relationships/image" Target="../media/image34.png"/><Relationship Id="rId11" Type="http://schemas.openxmlformats.org/officeDocument/2006/relationships/image" Target="../media/image4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28.png"/><Relationship Id="rId15" Type="http://schemas.openxmlformats.org/officeDocument/2006/relationships/image" Target="../media/image26.png"/><Relationship Id="rId16" Type="http://schemas.openxmlformats.org/officeDocument/2006/relationships/image" Target="../media/image15.png"/><Relationship Id="rId17" Type="http://schemas.openxmlformats.org/officeDocument/2006/relationships/image" Target="../media/image20.png"/><Relationship Id="rId18" Type="http://schemas.openxmlformats.org/officeDocument/2006/relationships/image" Target="../media/image16.png"/><Relationship Id="rId19"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9.jpe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33.png"/><Relationship Id="rId7" Type="http://schemas.openxmlformats.org/officeDocument/2006/relationships/image" Target="../media/image4.png"/><Relationship Id="rId8"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20.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3.png"/><Relationship Id="rId16" Type="http://schemas.openxmlformats.org/officeDocument/2006/relationships/image" Target="../media/image34.png"/><Relationship Id="rId17"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4.png"/><Relationship Id="rId7" Type="http://schemas.openxmlformats.org/officeDocument/2006/relationships/image" Target="../media/image29.png"/><Relationship Id="rId8" Type="http://schemas.openxmlformats.org/officeDocument/2006/relationships/image" Target="../media/image32.png"/><Relationship Id="rId9" Type="http://schemas.openxmlformats.org/officeDocument/2006/relationships/image" Target="../media/image28.png"/><Relationship Id="rId10" Type="http://schemas.openxmlformats.org/officeDocument/2006/relationships/image" Target="../media/image26.png"/></Relationships>
</file>

<file path=ppt/slides/_rels/slide19.xml.rels><?xml version="1.0" encoding="UTF-8" standalone="yes"?>
<Relationships xmlns="http://schemas.openxmlformats.org/package/2006/relationships"><Relationship Id="rId9" Type="http://schemas.openxmlformats.org/officeDocument/2006/relationships/image" Target="../media/image28.png"/><Relationship Id="rId20" Type="http://schemas.openxmlformats.org/officeDocument/2006/relationships/image" Target="../media/image33.png"/><Relationship Id="rId21" Type="http://schemas.openxmlformats.org/officeDocument/2006/relationships/image" Target="../media/image27.png"/><Relationship Id="rId10" Type="http://schemas.openxmlformats.org/officeDocument/2006/relationships/image" Target="../media/image26.png"/><Relationship Id="rId11" Type="http://schemas.openxmlformats.org/officeDocument/2006/relationships/image" Target="../media/image15.png"/><Relationship Id="rId12" Type="http://schemas.openxmlformats.org/officeDocument/2006/relationships/image" Target="../media/image35.png"/><Relationship Id="rId13" Type="http://schemas.openxmlformats.org/officeDocument/2006/relationships/image" Target="../media/image20.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41.png"/><Relationship Id="rId17" Type="http://schemas.openxmlformats.org/officeDocument/2006/relationships/image" Target="../media/image34.png"/><Relationship Id="rId18" Type="http://schemas.openxmlformats.org/officeDocument/2006/relationships/image" Target="../media/image30.png"/><Relationship Id="rId19"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4.png"/><Relationship Id="rId7" Type="http://schemas.openxmlformats.org/officeDocument/2006/relationships/image" Target="../media/image29.png"/><Relationship Id="rId8"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image" Target="../media/image32.png"/><Relationship Id="rId20" Type="http://schemas.openxmlformats.org/officeDocument/2006/relationships/image" Target="../media/image31.png"/><Relationship Id="rId21" Type="http://schemas.openxmlformats.org/officeDocument/2006/relationships/image" Target="../media/image33.png"/><Relationship Id="rId22"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6.png"/><Relationship Id="rId12" Type="http://schemas.openxmlformats.org/officeDocument/2006/relationships/image" Target="../media/image15.png"/><Relationship Id="rId13" Type="http://schemas.openxmlformats.org/officeDocument/2006/relationships/image" Target="../media/image35.png"/><Relationship Id="rId14" Type="http://schemas.openxmlformats.org/officeDocument/2006/relationships/image" Target="../media/image20.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41.png"/><Relationship Id="rId18" Type="http://schemas.openxmlformats.org/officeDocument/2006/relationships/image" Target="../media/image34.png"/><Relationship Id="rId19"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5.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4.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1.pn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86" name="image2.png"/>
          <p:cNvPicPr>
            <a:picLocks noChangeAspect="1"/>
          </p:cNvPicPr>
          <p:nvPr/>
        </p:nvPicPr>
        <p:blipFill>
          <a:blip r:embed="rId4">
            <a:extLst/>
          </a:blip>
          <a:stretch>
            <a:fillRect/>
          </a:stretch>
        </p:blipFill>
        <p:spPr>
          <a:xfrm>
            <a:off x="3077595" y="5443727"/>
            <a:ext cx="3115949" cy="740508"/>
          </a:xfrm>
          <a:prstGeom prst="rect">
            <a:avLst/>
          </a:prstGeom>
          <a:ln w="12700">
            <a:miter lim="400000"/>
          </a:ln>
        </p:spPr>
      </p:pic>
      <p:sp>
        <p:nvSpPr>
          <p:cNvPr id="87" name="Shape 87"/>
          <p:cNvSpPr/>
          <p:nvPr/>
        </p:nvSpPr>
        <p:spPr>
          <a:xfrm>
            <a:off x="16602" y="2551096"/>
            <a:ext cx="9110796" cy="104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lnSpcReduction="10000"/>
          </a:bodyPr>
          <a:lstStyle>
            <a:lvl1pPr algn="ctr">
              <a:lnSpc>
                <a:spcPct val="90000"/>
              </a:lnSpc>
              <a:defRPr sz="3500" b="1">
                <a:solidFill>
                  <a:srgbClr val="FFFFFF"/>
                </a:solidFill>
                <a:latin typeface="Arial"/>
                <a:ea typeface="Arial"/>
                <a:cs typeface="Arial"/>
                <a:sym typeface="Arial"/>
              </a:defRPr>
            </a:lvl1pPr>
          </a:lstStyle>
          <a:p>
            <a:r>
              <a:rPr dirty="0"/>
              <a:t>Mechanism and Consequences of </a:t>
            </a:r>
            <a:r>
              <a:rPr dirty="0" err="1"/>
              <a:t>Hyperoxia</a:t>
            </a:r>
            <a:r>
              <a:rPr dirty="0"/>
              <a:t>-Induced Oxidative Stress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24.png"/>
          <p:cNvPicPr>
            <a:picLocks noChangeAspect="1"/>
          </p:cNvPicPr>
          <p:nvPr/>
        </p:nvPicPr>
        <p:blipFill rotWithShape="1">
          <a:blip r:embed="rId3">
            <a:extLst/>
          </a:blip>
          <a:srcRect l="5114" r="6100" b="12929"/>
          <a:stretch/>
        </p:blipFill>
        <p:spPr>
          <a:xfrm>
            <a:off x="1" y="145335"/>
            <a:ext cx="9144000" cy="6725544"/>
          </a:xfrm>
          <a:prstGeom prst="rect">
            <a:avLst/>
          </a:prstGeom>
          <a:ln w="12700">
            <a:miter lim="400000"/>
          </a:ln>
        </p:spPr>
      </p:pic>
      <p:pic>
        <p:nvPicPr>
          <p:cNvPr id="84" name="Picture 83" descr="01-MitoAn-TransBlackbo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sp>
        <p:nvSpPr>
          <p:cNvPr id="180" name="Shape 180"/>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a:solidFill>
                  <a:srgbClr val="FFFFFF"/>
                </a:solidFill>
                <a:latin typeface="Arial"/>
                <a:ea typeface="Arial"/>
                <a:cs typeface="Arial"/>
                <a:sym typeface="Arial"/>
              </a:defRPr>
            </a:lvl1pPr>
          </a:lstStyle>
          <a:p>
            <a:r>
              <a:rPr dirty="0">
                <a:solidFill>
                  <a:srgbClr val="002060"/>
                </a:solidFill>
              </a:rPr>
              <a:t>NORMOXIA</a:t>
            </a:r>
          </a:p>
        </p:txBody>
      </p:sp>
      <p:sp>
        <p:nvSpPr>
          <p:cNvPr id="195"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196" name="Shape 196"/>
          <p:cNvSpPr/>
          <p:nvPr/>
        </p:nvSpPr>
        <p:spPr>
          <a:xfrm>
            <a:off x="228598" y="6646396"/>
            <a:ext cx="5076865" cy="31671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800" b="1">
                <a:solidFill>
                  <a:srgbClr val="535353"/>
                </a:solidFill>
                <a:latin typeface="Arial"/>
                <a:ea typeface="Arial"/>
                <a:cs typeface="Arial"/>
                <a:sym typeface="Arial"/>
              </a:defRPr>
            </a:pPr>
            <a:r>
              <a:rPr dirty="0"/>
              <a:t>Reference: </a:t>
            </a:r>
            <a:r>
              <a:rPr b="0" dirty="0"/>
              <a:t>Murray RK, et al. </a:t>
            </a:r>
            <a:r>
              <a:rPr b="0" i="1" dirty="0"/>
              <a:t>Harper’s Illustrated Biochemistry, </a:t>
            </a:r>
            <a:r>
              <a:rPr b="0" dirty="0"/>
              <a:t>28</a:t>
            </a:r>
            <a:r>
              <a:rPr b="0" baseline="29499" dirty="0"/>
              <a:t>th</a:t>
            </a:r>
            <a:r>
              <a:rPr b="0" dirty="0"/>
              <a:t> ed. McGraw-Hill’s Access Medicine, 2009. </a:t>
            </a:r>
            <a:br>
              <a:rPr b="0" dirty="0"/>
            </a:br>
            <a:endParaRPr b="0" dirty="0"/>
          </a:p>
        </p:txBody>
      </p:sp>
      <p:sp>
        <p:nvSpPr>
          <p:cNvPr id="24"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pic>
        <p:nvPicPr>
          <p:cNvPr id="26" name="image4.png"/>
          <p:cNvPicPr>
            <a:picLocks noChangeAspect="1"/>
          </p:cNvPicPr>
          <p:nvPr/>
        </p:nvPicPr>
        <p:blipFill rotWithShape="1">
          <a:blip r:embed="rId5">
            <a:extLst/>
          </a:blip>
          <a:srcRect t="251"/>
          <a:stretch/>
        </p:blipFill>
        <p:spPr>
          <a:xfrm>
            <a:off x="0" y="-13424"/>
            <a:ext cx="9144001" cy="844818"/>
          </a:xfrm>
          <a:prstGeom prst="rect">
            <a:avLst/>
          </a:prstGeom>
          <a:ln w="12700">
            <a:miter lim="400000"/>
          </a:ln>
        </p:spPr>
      </p:pic>
      <p:sp>
        <p:nvSpPr>
          <p:cNvPr id="179" name="Shape 179"/>
          <p:cNvSpPr/>
          <p:nvPr/>
        </p:nvSpPr>
        <p:spPr>
          <a:xfrm>
            <a:off x="203200" y="401570"/>
            <a:ext cx="8940800"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t>Cellular Respiration: </a:t>
            </a:r>
            <a:r>
              <a:rPr lang="en-US" dirty="0"/>
              <a:t>Electrons Leaving System Accepted by Oxygen</a:t>
            </a:r>
            <a:endParaRPr dirty="0"/>
          </a:p>
        </p:txBody>
      </p:sp>
      <p:sp>
        <p:nvSpPr>
          <p:cNvPr id="2" name="TextBox 1"/>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27" name="TextBox 26"/>
          <p:cNvSpPr txBox="1"/>
          <p:nvPr/>
        </p:nvSpPr>
        <p:spPr>
          <a:xfrm rot="20851288">
            <a:off x="1411531" y="1132230"/>
            <a:ext cx="455547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28" name="TextBox 27"/>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29" name="TextBox 28"/>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38" name="image34.png"/>
          <p:cNvPicPr>
            <a:picLocks noChangeAspect="1"/>
          </p:cNvPicPr>
          <p:nvPr/>
        </p:nvPicPr>
        <p:blipFill>
          <a:blip r:embed="rId6">
            <a:extLst/>
          </a:blip>
          <a:stretch>
            <a:fillRect/>
          </a:stretch>
        </p:blipFill>
        <p:spPr>
          <a:xfrm>
            <a:off x="1989368" y="2567046"/>
            <a:ext cx="293056" cy="293056"/>
          </a:xfrm>
          <a:prstGeom prst="rect">
            <a:avLst/>
          </a:prstGeom>
          <a:ln w="12700">
            <a:miter lim="400000"/>
          </a:ln>
        </p:spPr>
      </p:pic>
      <p:pic>
        <p:nvPicPr>
          <p:cNvPr id="39" name="image34.png"/>
          <p:cNvPicPr>
            <a:picLocks noChangeAspect="1"/>
          </p:cNvPicPr>
          <p:nvPr/>
        </p:nvPicPr>
        <p:blipFill>
          <a:blip r:embed="rId6">
            <a:extLst/>
          </a:blip>
          <a:stretch>
            <a:fillRect/>
          </a:stretch>
        </p:blipFill>
        <p:spPr>
          <a:xfrm>
            <a:off x="2339688" y="1994027"/>
            <a:ext cx="293056" cy="293056"/>
          </a:xfrm>
          <a:prstGeom prst="rect">
            <a:avLst/>
          </a:prstGeom>
          <a:ln w="12700">
            <a:miter lim="400000"/>
          </a:ln>
        </p:spPr>
      </p:pic>
      <p:pic>
        <p:nvPicPr>
          <p:cNvPr id="40" name="image34.png"/>
          <p:cNvPicPr>
            <a:picLocks noChangeAspect="1"/>
          </p:cNvPicPr>
          <p:nvPr/>
        </p:nvPicPr>
        <p:blipFill>
          <a:blip r:embed="rId6">
            <a:extLst/>
          </a:blip>
          <a:stretch>
            <a:fillRect/>
          </a:stretch>
        </p:blipFill>
        <p:spPr>
          <a:xfrm>
            <a:off x="3058898" y="1973867"/>
            <a:ext cx="293056" cy="293056"/>
          </a:xfrm>
          <a:prstGeom prst="rect">
            <a:avLst/>
          </a:prstGeom>
          <a:ln w="12700">
            <a:miter lim="400000"/>
          </a:ln>
        </p:spPr>
      </p:pic>
      <p:pic>
        <p:nvPicPr>
          <p:cNvPr id="41" name="image34.png"/>
          <p:cNvPicPr>
            <a:picLocks noChangeAspect="1"/>
          </p:cNvPicPr>
          <p:nvPr/>
        </p:nvPicPr>
        <p:blipFill>
          <a:blip r:embed="rId6">
            <a:extLst/>
          </a:blip>
          <a:stretch>
            <a:fillRect/>
          </a:stretch>
        </p:blipFill>
        <p:spPr>
          <a:xfrm>
            <a:off x="3950107" y="1488708"/>
            <a:ext cx="293056" cy="293056"/>
          </a:xfrm>
          <a:prstGeom prst="rect">
            <a:avLst/>
          </a:prstGeom>
          <a:ln w="12700">
            <a:miter lim="400000"/>
          </a:ln>
        </p:spPr>
      </p:pic>
      <p:pic>
        <p:nvPicPr>
          <p:cNvPr id="42" name="image34.png"/>
          <p:cNvPicPr>
            <a:picLocks noChangeAspect="1"/>
          </p:cNvPicPr>
          <p:nvPr/>
        </p:nvPicPr>
        <p:blipFill>
          <a:blip r:embed="rId6">
            <a:extLst/>
          </a:blip>
          <a:stretch>
            <a:fillRect/>
          </a:stretch>
        </p:blipFill>
        <p:spPr>
          <a:xfrm>
            <a:off x="3416858" y="1660652"/>
            <a:ext cx="293056" cy="293056"/>
          </a:xfrm>
          <a:prstGeom prst="rect">
            <a:avLst/>
          </a:prstGeom>
          <a:ln w="12700">
            <a:miter lim="400000"/>
          </a:ln>
        </p:spPr>
      </p:pic>
      <p:pic>
        <p:nvPicPr>
          <p:cNvPr id="43" name="image37.png"/>
          <p:cNvPicPr>
            <a:picLocks noChangeAspect="1"/>
          </p:cNvPicPr>
          <p:nvPr/>
        </p:nvPicPr>
        <p:blipFill>
          <a:blip r:embed="rId7">
            <a:extLst/>
          </a:blip>
          <a:stretch>
            <a:fillRect/>
          </a:stretch>
        </p:blipFill>
        <p:spPr>
          <a:xfrm>
            <a:off x="6719844" y="1840869"/>
            <a:ext cx="1332024" cy="1372275"/>
          </a:xfrm>
          <a:prstGeom prst="rect">
            <a:avLst/>
          </a:prstGeom>
          <a:ln w="12700">
            <a:miter lim="400000"/>
          </a:ln>
        </p:spPr>
      </p:pic>
      <p:pic>
        <p:nvPicPr>
          <p:cNvPr id="47" name="Picture 46"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7211" y="2218300"/>
            <a:ext cx="514405" cy="590515"/>
          </a:xfrm>
          <a:prstGeom prst="rect">
            <a:avLst/>
          </a:prstGeom>
        </p:spPr>
      </p:pic>
      <p:pic>
        <p:nvPicPr>
          <p:cNvPr id="48" name="Picture 47"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8944" y="2514633"/>
            <a:ext cx="514405" cy="590515"/>
          </a:xfrm>
          <a:prstGeom prst="rect">
            <a:avLst/>
          </a:prstGeom>
        </p:spPr>
      </p:pic>
      <p:pic>
        <p:nvPicPr>
          <p:cNvPr id="97" name="image40.png"/>
          <p:cNvPicPr>
            <a:picLocks noChangeAspect="1"/>
          </p:cNvPicPr>
          <p:nvPr/>
        </p:nvPicPr>
        <p:blipFill>
          <a:blip r:embed="rId9">
            <a:extLst/>
          </a:blip>
          <a:stretch>
            <a:fillRect/>
          </a:stretch>
        </p:blipFill>
        <p:spPr>
          <a:xfrm rot="414811">
            <a:off x="4842662" y="2161076"/>
            <a:ext cx="2430274" cy="1901952"/>
          </a:xfrm>
          <a:prstGeom prst="rect">
            <a:avLst/>
          </a:prstGeom>
          <a:ln w="12700">
            <a:miter lim="400000"/>
          </a:ln>
        </p:spPr>
      </p:pic>
      <p:pic>
        <p:nvPicPr>
          <p:cNvPr id="49" name="Picture 48"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7978" y="2772867"/>
            <a:ext cx="514405" cy="590515"/>
          </a:xfrm>
          <a:prstGeom prst="rect">
            <a:avLst/>
          </a:prstGeom>
        </p:spPr>
      </p:pic>
      <p:pic>
        <p:nvPicPr>
          <p:cNvPr id="50" name="Picture 49"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277" y="2925267"/>
            <a:ext cx="514405" cy="590515"/>
          </a:xfrm>
          <a:prstGeom prst="rect">
            <a:avLst/>
          </a:prstGeom>
        </p:spPr>
      </p:pic>
      <p:pic>
        <p:nvPicPr>
          <p:cNvPr id="51" name="Picture 50"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8010" y="3221600"/>
            <a:ext cx="514405" cy="590515"/>
          </a:xfrm>
          <a:prstGeom prst="rect">
            <a:avLst/>
          </a:prstGeom>
        </p:spPr>
      </p:pic>
      <p:pic>
        <p:nvPicPr>
          <p:cNvPr id="52" name="Picture 51"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7044" y="3479834"/>
            <a:ext cx="514405" cy="590515"/>
          </a:xfrm>
          <a:prstGeom prst="rect">
            <a:avLst/>
          </a:prstGeom>
        </p:spPr>
      </p:pic>
      <p:pic>
        <p:nvPicPr>
          <p:cNvPr id="54" name="image28.png"/>
          <p:cNvPicPr>
            <a:picLocks noChangeAspect="1"/>
          </p:cNvPicPr>
          <p:nvPr/>
        </p:nvPicPr>
        <p:blipFill>
          <a:blip r:embed="rId10">
            <a:extLst/>
          </a:blip>
          <a:stretch>
            <a:fillRect/>
          </a:stretch>
        </p:blipFill>
        <p:spPr>
          <a:xfrm>
            <a:off x="6595288" y="1158170"/>
            <a:ext cx="594525" cy="1224188"/>
          </a:xfrm>
          <a:prstGeom prst="rect">
            <a:avLst/>
          </a:prstGeom>
          <a:ln w="12700">
            <a:miter lim="400000"/>
          </a:ln>
        </p:spPr>
      </p:pic>
      <p:pic>
        <p:nvPicPr>
          <p:cNvPr id="45" name="image34.png"/>
          <p:cNvPicPr>
            <a:picLocks noChangeAspect="1"/>
          </p:cNvPicPr>
          <p:nvPr/>
        </p:nvPicPr>
        <p:blipFill>
          <a:blip r:embed="rId6">
            <a:extLst/>
          </a:blip>
          <a:stretch>
            <a:fillRect/>
          </a:stretch>
        </p:blipFill>
        <p:spPr>
          <a:xfrm>
            <a:off x="6731975" y="1048617"/>
            <a:ext cx="293056" cy="293056"/>
          </a:xfrm>
          <a:prstGeom prst="rect">
            <a:avLst/>
          </a:prstGeom>
          <a:ln w="12700">
            <a:miter lim="400000"/>
          </a:ln>
        </p:spPr>
      </p:pic>
      <p:pic>
        <p:nvPicPr>
          <p:cNvPr id="44" name="image35.png"/>
          <p:cNvPicPr>
            <a:picLocks noChangeAspect="1"/>
          </p:cNvPicPr>
          <p:nvPr/>
        </p:nvPicPr>
        <p:blipFill>
          <a:blip r:embed="rId11">
            <a:extLst/>
          </a:blip>
          <a:stretch>
            <a:fillRect/>
          </a:stretch>
        </p:blipFill>
        <p:spPr>
          <a:xfrm rot="10793218">
            <a:off x="6704196" y="1091631"/>
            <a:ext cx="348613" cy="1412752"/>
          </a:xfrm>
          <a:prstGeom prst="rect">
            <a:avLst/>
          </a:prstGeom>
          <a:ln w="12700">
            <a:miter lim="400000"/>
          </a:ln>
        </p:spPr>
      </p:pic>
      <p:pic>
        <p:nvPicPr>
          <p:cNvPr id="55" name="image34.png"/>
          <p:cNvPicPr>
            <a:picLocks noChangeAspect="1"/>
          </p:cNvPicPr>
          <p:nvPr/>
        </p:nvPicPr>
        <p:blipFill>
          <a:blip r:embed="rId6">
            <a:extLst/>
          </a:blip>
          <a:stretch>
            <a:fillRect/>
          </a:stretch>
        </p:blipFill>
        <p:spPr>
          <a:xfrm>
            <a:off x="4629371" y="1393749"/>
            <a:ext cx="293056" cy="293056"/>
          </a:xfrm>
          <a:prstGeom prst="rect">
            <a:avLst/>
          </a:prstGeom>
          <a:ln w="12700">
            <a:miter lim="400000"/>
          </a:ln>
        </p:spPr>
      </p:pic>
      <p:pic>
        <p:nvPicPr>
          <p:cNvPr id="56" name="image34.png"/>
          <p:cNvPicPr>
            <a:picLocks noChangeAspect="1"/>
          </p:cNvPicPr>
          <p:nvPr/>
        </p:nvPicPr>
        <p:blipFill>
          <a:blip r:embed="rId6">
            <a:extLst/>
          </a:blip>
          <a:stretch>
            <a:fillRect/>
          </a:stretch>
        </p:blipFill>
        <p:spPr>
          <a:xfrm>
            <a:off x="5158935" y="1097236"/>
            <a:ext cx="293056" cy="293056"/>
          </a:xfrm>
          <a:prstGeom prst="rect">
            <a:avLst/>
          </a:prstGeom>
          <a:ln w="12700">
            <a:miter lim="400000"/>
          </a:ln>
        </p:spPr>
      </p:pic>
      <p:pic>
        <p:nvPicPr>
          <p:cNvPr id="57" name="image34.png"/>
          <p:cNvPicPr>
            <a:picLocks noChangeAspect="1"/>
          </p:cNvPicPr>
          <p:nvPr/>
        </p:nvPicPr>
        <p:blipFill>
          <a:blip r:embed="rId6">
            <a:extLst/>
          </a:blip>
          <a:stretch>
            <a:fillRect/>
          </a:stretch>
        </p:blipFill>
        <p:spPr>
          <a:xfrm>
            <a:off x="6409746" y="830485"/>
            <a:ext cx="293056" cy="293056"/>
          </a:xfrm>
          <a:prstGeom prst="rect">
            <a:avLst/>
          </a:prstGeom>
          <a:ln w="12700">
            <a:miter lim="400000"/>
          </a:ln>
        </p:spPr>
      </p:pic>
      <p:pic>
        <p:nvPicPr>
          <p:cNvPr id="58" name="image32.png"/>
          <p:cNvPicPr>
            <a:picLocks noChangeAspect="1"/>
          </p:cNvPicPr>
          <p:nvPr/>
        </p:nvPicPr>
        <p:blipFill>
          <a:blip r:embed="rId12">
            <a:extLst/>
          </a:blip>
          <a:stretch>
            <a:fillRect/>
          </a:stretch>
        </p:blipFill>
        <p:spPr>
          <a:xfrm rot="3379789">
            <a:off x="4559976" y="1827820"/>
            <a:ext cx="1140083" cy="1191612"/>
          </a:xfrm>
          <a:prstGeom prst="rect">
            <a:avLst/>
          </a:prstGeom>
          <a:ln w="12700">
            <a:miter lim="400000"/>
          </a:ln>
        </p:spPr>
      </p:pic>
      <p:pic>
        <p:nvPicPr>
          <p:cNvPr id="59" name="image21.png"/>
          <p:cNvPicPr>
            <a:picLocks noChangeAspect="1"/>
          </p:cNvPicPr>
          <p:nvPr/>
        </p:nvPicPr>
        <p:blipFill>
          <a:blip r:embed="rId13">
            <a:extLst/>
          </a:blip>
          <a:stretch>
            <a:fillRect/>
          </a:stretch>
        </p:blipFill>
        <p:spPr>
          <a:xfrm>
            <a:off x="5657486" y="2040977"/>
            <a:ext cx="199156" cy="199156"/>
          </a:xfrm>
          <a:prstGeom prst="rect">
            <a:avLst/>
          </a:prstGeom>
          <a:ln w="12700">
            <a:miter lim="400000"/>
          </a:ln>
        </p:spPr>
      </p:pic>
      <p:pic>
        <p:nvPicPr>
          <p:cNvPr id="60" name="image21.png"/>
          <p:cNvPicPr>
            <a:picLocks noChangeAspect="1"/>
          </p:cNvPicPr>
          <p:nvPr/>
        </p:nvPicPr>
        <p:blipFill>
          <a:blip r:embed="rId13">
            <a:extLst/>
          </a:blip>
          <a:stretch>
            <a:fillRect/>
          </a:stretch>
        </p:blipFill>
        <p:spPr>
          <a:xfrm>
            <a:off x="5988704" y="2135054"/>
            <a:ext cx="199156" cy="199156"/>
          </a:xfrm>
          <a:prstGeom prst="rect">
            <a:avLst/>
          </a:prstGeom>
          <a:ln w="12700">
            <a:miter lim="400000"/>
          </a:ln>
        </p:spPr>
      </p:pic>
      <p:pic>
        <p:nvPicPr>
          <p:cNvPr id="61" name="image21.png"/>
          <p:cNvPicPr>
            <a:picLocks noChangeAspect="1"/>
          </p:cNvPicPr>
          <p:nvPr/>
        </p:nvPicPr>
        <p:blipFill>
          <a:blip r:embed="rId13">
            <a:extLst/>
          </a:blip>
          <a:stretch>
            <a:fillRect/>
          </a:stretch>
        </p:blipFill>
        <p:spPr>
          <a:xfrm>
            <a:off x="6086344" y="2504726"/>
            <a:ext cx="199156" cy="199156"/>
          </a:xfrm>
          <a:prstGeom prst="rect">
            <a:avLst/>
          </a:prstGeom>
          <a:ln w="12700">
            <a:miter lim="400000"/>
          </a:ln>
        </p:spPr>
      </p:pic>
      <p:pic>
        <p:nvPicPr>
          <p:cNvPr id="62" name="image21.png"/>
          <p:cNvPicPr>
            <a:picLocks noChangeAspect="1"/>
          </p:cNvPicPr>
          <p:nvPr/>
        </p:nvPicPr>
        <p:blipFill>
          <a:blip r:embed="rId13">
            <a:extLst/>
          </a:blip>
          <a:stretch>
            <a:fillRect/>
          </a:stretch>
        </p:blipFill>
        <p:spPr>
          <a:xfrm>
            <a:off x="5466121" y="2623288"/>
            <a:ext cx="199156" cy="199156"/>
          </a:xfrm>
          <a:prstGeom prst="rect">
            <a:avLst/>
          </a:prstGeom>
          <a:ln w="12700">
            <a:miter lim="400000"/>
          </a:ln>
        </p:spPr>
      </p:pic>
      <p:pic>
        <p:nvPicPr>
          <p:cNvPr id="63" name="image21.png"/>
          <p:cNvPicPr>
            <a:picLocks noChangeAspect="1"/>
          </p:cNvPicPr>
          <p:nvPr/>
        </p:nvPicPr>
        <p:blipFill>
          <a:blip r:embed="rId13">
            <a:extLst/>
          </a:blip>
          <a:stretch>
            <a:fillRect/>
          </a:stretch>
        </p:blipFill>
        <p:spPr>
          <a:xfrm>
            <a:off x="5856642" y="2803169"/>
            <a:ext cx="199156" cy="199156"/>
          </a:xfrm>
          <a:prstGeom prst="rect">
            <a:avLst/>
          </a:prstGeom>
          <a:ln w="12700">
            <a:miter lim="400000"/>
          </a:ln>
        </p:spPr>
      </p:pic>
      <p:pic>
        <p:nvPicPr>
          <p:cNvPr id="64" name="image35.png"/>
          <p:cNvPicPr>
            <a:picLocks noChangeAspect="1"/>
          </p:cNvPicPr>
          <p:nvPr/>
        </p:nvPicPr>
        <p:blipFill>
          <a:blip r:embed="rId11">
            <a:extLst/>
          </a:blip>
          <a:stretch>
            <a:fillRect/>
          </a:stretch>
        </p:blipFill>
        <p:spPr>
          <a:xfrm rot="20116360">
            <a:off x="3321999" y="2212345"/>
            <a:ext cx="348612" cy="1412751"/>
          </a:xfrm>
          <a:prstGeom prst="rect">
            <a:avLst/>
          </a:prstGeom>
          <a:ln w="12700">
            <a:miter lim="400000"/>
          </a:ln>
        </p:spPr>
      </p:pic>
      <p:pic>
        <p:nvPicPr>
          <p:cNvPr id="66" name="image35.png"/>
          <p:cNvPicPr>
            <a:picLocks noChangeAspect="1"/>
          </p:cNvPicPr>
          <p:nvPr/>
        </p:nvPicPr>
        <p:blipFill>
          <a:blip r:embed="rId11">
            <a:extLst/>
          </a:blip>
          <a:stretch>
            <a:fillRect/>
          </a:stretch>
        </p:blipFill>
        <p:spPr>
          <a:xfrm rot="20116360">
            <a:off x="2649137" y="2493214"/>
            <a:ext cx="348612" cy="1412751"/>
          </a:xfrm>
          <a:prstGeom prst="rect">
            <a:avLst/>
          </a:prstGeom>
          <a:ln w="12700">
            <a:miter lim="400000"/>
          </a:ln>
        </p:spPr>
      </p:pic>
      <p:pic>
        <p:nvPicPr>
          <p:cNvPr id="68" name="image35.png"/>
          <p:cNvPicPr>
            <a:picLocks noChangeAspect="1"/>
          </p:cNvPicPr>
          <p:nvPr/>
        </p:nvPicPr>
        <p:blipFill>
          <a:blip r:embed="rId11">
            <a:extLst/>
          </a:blip>
          <a:stretch>
            <a:fillRect/>
          </a:stretch>
        </p:blipFill>
        <p:spPr>
          <a:xfrm rot="20116360">
            <a:off x="3968763" y="1891049"/>
            <a:ext cx="348612" cy="1412751"/>
          </a:xfrm>
          <a:prstGeom prst="rect">
            <a:avLst/>
          </a:prstGeom>
          <a:ln w="12700">
            <a:miter lim="400000"/>
          </a:ln>
        </p:spPr>
      </p:pic>
      <p:pic>
        <p:nvPicPr>
          <p:cNvPr id="65" name="image34.png"/>
          <p:cNvPicPr>
            <a:picLocks noChangeAspect="1"/>
          </p:cNvPicPr>
          <p:nvPr/>
        </p:nvPicPr>
        <p:blipFill>
          <a:blip r:embed="rId6">
            <a:extLst/>
          </a:blip>
          <a:stretch>
            <a:fillRect/>
          </a:stretch>
        </p:blipFill>
        <p:spPr>
          <a:xfrm>
            <a:off x="3609314" y="3328916"/>
            <a:ext cx="293056" cy="293056"/>
          </a:xfrm>
          <a:prstGeom prst="rect">
            <a:avLst/>
          </a:prstGeom>
          <a:ln w="12700">
            <a:miter lim="400000"/>
          </a:ln>
        </p:spPr>
      </p:pic>
      <p:pic>
        <p:nvPicPr>
          <p:cNvPr id="67" name="image34.png"/>
          <p:cNvPicPr>
            <a:picLocks noChangeAspect="1"/>
          </p:cNvPicPr>
          <p:nvPr/>
        </p:nvPicPr>
        <p:blipFill>
          <a:blip r:embed="rId6">
            <a:extLst/>
          </a:blip>
          <a:stretch>
            <a:fillRect/>
          </a:stretch>
        </p:blipFill>
        <p:spPr>
          <a:xfrm>
            <a:off x="2936452" y="3609785"/>
            <a:ext cx="293056" cy="293056"/>
          </a:xfrm>
          <a:prstGeom prst="rect">
            <a:avLst/>
          </a:prstGeom>
          <a:ln w="12700">
            <a:miter lim="400000"/>
          </a:ln>
        </p:spPr>
      </p:pic>
      <p:pic>
        <p:nvPicPr>
          <p:cNvPr id="69" name="image34.png"/>
          <p:cNvPicPr>
            <a:picLocks noChangeAspect="1"/>
          </p:cNvPicPr>
          <p:nvPr/>
        </p:nvPicPr>
        <p:blipFill>
          <a:blip r:embed="rId6">
            <a:extLst/>
          </a:blip>
          <a:stretch>
            <a:fillRect/>
          </a:stretch>
        </p:blipFill>
        <p:spPr>
          <a:xfrm>
            <a:off x="4256078" y="3007620"/>
            <a:ext cx="293056" cy="293056"/>
          </a:xfrm>
          <a:prstGeom prst="rect">
            <a:avLst/>
          </a:prstGeom>
          <a:ln w="12700">
            <a:miter lim="400000"/>
          </a:ln>
        </p:spPr>
      </p:pic>
      <p:pic>
        <p:nvPicPr>
          <p:cNvPr id="98" name="image34.png"/>
          <p:cNvPicPr>
            <a:picLocks noChangeAspect="1"/>
          </p:cNvPicPr>
          <p:nvPr/>
        </p:nvPicPr>
        <p:blipFill>
          <a:blip r:embed="rId6">
            <a:extLst/>
          </a:blip>
          <a:stretch>
            <a:fillRect/>
          </a:stretch>
        </p:blipFill>
        <p:spPr>
          <a:xfrm>
            <a:off x="5695648" y="3326596"/>
            <a:ext cx="293056" cy="293056"/>
          </a:xfrm>
          <a:prstGeom prst="rect">
            <a:avLst/>
          </a:prstGeom>
          <a:ln w="12700">
            <a:miter lim="400000"/>
          </a:ln>
        </p:spPr>
      </p:pic>
      <p:pic>
        <p:nvPicPr>
          <p:cNvPr id="99" name="image34.png"/>
          <p:cNvPicPr>
            <a:picLocks noChangeAspect="1"/>
          </p:cNvPicPr>
          <p:nvPr/>
        </p:nvPicPr>
        <p:blipFill>
          <a:blip r:embed="rId6">
            <a:extLst/>
          </a:blip>
          <a:stretch>
            <a:fillRect/>
          </a:stretch>
        </p:blipFill>
        <p:spPr>
          <a:xfrm>
            <a:off x="6499328" y="3485537"/>
            <a:ext cx="293057" cy="293057"/>
          </a:xfrm>
          <a:prstGeom prst="rect">
            <a:avLst/>
          </a:prstGeom>
          <a:ln w="12700">
            <a:miter lim="400000"/>
          </a:ln>
        </p:spPr>
      </p:pic>
      <p:pic>
        <p:nvPicPr>
          <p:cNvPr id="100" name="image41.png"/>
          <p:cNvPicPr>
            <a:picLocks noChangeAspect="1"/>
          </p:cNvPicPr>
          <p:nvPr/>
        </p:nvPicPr>
        <p:blipFill>
          <a:blip r:embed="rId14">
            <a:extLst/>
          </a:blip>
          <a:stretch>
            <a:fillRect/>
          </a:stretch>
        </p:blipFill>
        <p:spPr>
          <a:xfrm>
            <a:off x="7025031" y="3844267"/>
            <a:ext cx="662613" cy="520626"/>
          </a:xfrm>
          <a:prstGeom prst="rect">
            <a:avLst/>
          </a:prstGeom>
          <a:ln w="12700">
            <a:miter lim="400000"/>
          </a:ln>
        </p:spPr>
      </p:pic>
      <p:pic>
        <p:nvPicPr>
          <p:cNvPr id="102" name="image42.png"/>
          <p:cNvPicPr>
            <a:picLocks noChangeAspect="1"/>
          </p:cNvPicPr>
          <p:nvPr/>
        </p:nvPicPr>
        <p:blipFill>
          <a:blip r:embed="rId15">
            <a:extLst/>
          </a:blip>
          <a:stretch>
            <a:fillRect/>
          </a:stretch>
        </p:blipFill>
        <p:spPr>
          <a:xfrm>
            <a:off x="6244335" y="2971367"/>
            <a:ext cx="691611" cy="432256"/>
          </a:xfrm>
          <a:prstGeom prst="rect">
            <a:avLst/>
          </a:prstGeom>
          <a:ln w="12700">
            <a:miter lim="400000"/>
          </a:ln>
        </p:spPr>
      </p:pic>
      <p:pic>
        <p:nvPicPr>
          <p:cNvPr id="101" name="image41.png"/>
          <p:cNvPicPr>
            <a:picLocks noChangeAspect="1"/>
          </p:cNvPicPr>
          <p:nvPr/>
        </p:nvPicPr>
        <p:blipFill>
          <a:blip r:embed="rId14">
            <a:extLst/>
          </a:blip>
          <a:stretch>
            <a:fillRect/>
          </a:stretch>
        </p:blipFill>
        <p:spPr>
          <a:xfrm>
            <a:off x="6198632" y="4191313"/>
            <a:ext cx="662610" cy="520625"/>
          </a:xfrm>
          <a:prstGeom prst="rect">
            <a:avLst/>
          </a:prstGeom>
          <a:ln w="12700">
            <a:miter lim="400000"/>
          </a:ln>
        </p:spPr>
      </p:pic>
      <p:pic>
        <p:nvPicPr>
          <p:cNvPr id="103" name="image42.png"/>
          <p:cNvPicPr>
            <a:picLocks noChangeAspect="1"/>
          </p:cNvPicPr>
          <p:nvPr/>
        </p:nvPicPr>
        <p:blipFill>
          <a:blip r:embed="rId15">
            <a:extLst/>
          </a:blip>
          <a:stretch>
            <a:fillRect/>
          </a:stretch>
        </p:blipFill>
        <p:spPr>
          <a:xfrm>
            <a:off x="5507021" y="3835633"/>
            <a:ext cx="691611" cy="432256"/>
          </a:xfrm>
          <a:prstGeom prst="rect">
            <a:avLst/>
          </a:prstGeom>
          <a:ln w="12700">
            <a:miter lim="400000"/>
          </a:ln>
        </p:spPr>
      </p:pic>
      <p:pic>
        <p:nvPicPr>
          <p:cNvPr id="104" name="image21.png"/>
          <p:cNvPicPr>
            <a:picLocks noChangeAspect="1"/>
          </p:cNvPicPr>
          <p:nvPr/>
        </p:nvPicPr>
        <p:blipFill>
          <a:blip r:embed="rId13">
            <a:extLst/>
          </a:blip>
          <a:stretch>
            <a:fillRect/>
          </a:stretch>
        </p:blipFill>
        <p:spPr>
          <a:xfrm>
            <a:off x="6099054" y="3449022"/>
            <a:ext cx="199156" cy="199156"/>
          </a:xfrm>
          <a:prstGeom prst="rect">
            <a:avLst/>
          </a:prstGeom>
          <a:ln w="12700">
            <a:miter lim="400000"/>
          </a:ln>
        </p:spPr>
      </p:pic>
      <p:pic>
        <p:nvPicPr>
          <p:cNvPr id="105" name="image21.png"/>
          <p:cNvPicPr>
            <a:picLocks noChangeAspect="1"/>
          </p:cNvPicPr>
          <p:nvPr/>
        </p:nvPicPr>
        <p:blipFill>
          <a:blip r:embed="rId13">
            <a:extLst/>
          </a:blip>
          <a:stretch>
            <a:fillRect/>
          </a:stretch>
        </p:blipFill>
        <p:spPr>
          <a:xfrm>
            <a:off x="6925453" y="3730238"/>
            <a:ext cx="199156" cy="199156"/>
          </a:xfrm>
          <a:prstGeom prst="rect">
            <a:avLst/>
          </a:prstGeom>
          <a:ln w="12700">
            <a:miter lim="400000"/>
          </a:ln>
        </p:spPr>
      </p:pic>
      <p:pic>
        <p:nvPicPr>
          <p:cNvPr id="106" name="image21.png"/>
          <p:cNvPicPr>
            <a:picLocks noChangeAspect="1"/>
          </p:cNvPicPr>
          <p:nvPr/>
        </p:nvPicPr>
        <p:blipFill>
          <a:blip r:embed="rId13">
            <a:extLst/>
          </a:blip>
          <a:stretch>
            <a:fillRect/>
          </a:stretch>
        </p:blipFill>
        <p:spPr>
          <a:xfrm>
            <a:off x="6308319" y="3812115"/>
            <a:ext cx="199156" cy="199156"/>
          </a:xfrm>
          <a:prstGeom prst="rect">
            <a:avLst/>
          </a:prstGeom>
          <a:ln w="12700">
            <a:miter lim="400000"/>
          </a:ln>
        </p:spPr>
      </p:pic>
      <p:pic>
        <p:nvPicPr>
          <p:cNvPr id="107" name="image34.png"/>
          <p:cNvPicPr>
            <a:picLocks noChangeAspect="1"/>
          </p:cNvPicPr>
          <p:nvPr/>
        </p:nvPicPr>
        <p:blipFill>
          <a:blip r:embed="rId6">
            <a:extLst/>
          </a:blip>
          <a:stretch>
            <a:fillRect/>
          </a:stretch>
        </p:blipFill>
        <p:spPr>
          <a:xfrm>
            <a:off x="6945463" y="3264098"/>
            <a:ext cx="293056" cy="293057"/>
          </a:xfrm>
          <a:prstGeom prst="rect">
            <a:avLst/>
          </a:prstGeom>
          <a:ln w="12700">
            <a:miter lim="400000"/>
          </a:ln>
        </p:spPr>
      </p:pic>
      <p:pic>
        <p:nvPicPr>
          <p:cNvPr id="77" name="image32.png"/>
          <p:cNvPicPr>
            <a:picLocks noChangeAspect="1"/>
          </p:cNvPicPr>
          <p:nvPr/>
        </p:nvPicPr>
        <p:blipFill>
          <a:blip r:embed="rId12">
            <a:extLst/>
          </a:blip>
          <a:stretch>
            <a:fillRect/>
          </a:stretch>
        </p:blipFill>
        <p:spPr>
          <a:xfrm rot="16856755" flipV="1">
            <a:off x="1045790" y="3291887"/>
            <a:ext cx="1204980" cy="1259442"/>
          </a:xfrm>
          <a:prstGeom prst="rect">
            <a:avLst/>
          </a:prstGeom>
          <a:ln w="12700">
            <a:miter lim="400000"/>
          </a:ln>
        </p:spPr>
      </p:pic>
      <p:pic>
        <p:nvPicPr>
          <p:cNvPr id="78" name="Picture 7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79" name="image21.png"/>
          <p:cNvPicPr>
            <a:picLocks noChangeAspect="1"/>
          </p:cNvPicPr>
          <p:nvPr/>
        </p:nvPicPr>
        <p:blipFill>
          <a:blip r:embed="rId13">
            <a:extLst/>
          </a:blip>
          <a:stretch>
            <a:fillRect/>
          </a:stretch>
        </p:blipFill>
        <p:spPr>
          <a:xfrm>
            <a:off x="555218" y="3955430"/>
            <a:ext cx="207606" cy="207606"/>
          </a:xfrm>
          <a:prstGeom prst="rect">
            <a:avLst/>
          </a:prstGeom>
          <a:ln w="12700">
            <a:miter lim="400000"/>
          </a:ln>
        </p:spPr>
      </p:pic>
      <p:pic>
        <p:nvPicPr>
          <p:cNvPr id="80" name="image21.png"/>
          <p:cNvPicPr>
            <a:picLocks noChangeAspect="1"/>
          </p:cNvPicPr>
          <p:nvPr/>
        </p:nvPicPr>
        <p:blipFill>
          <a:blip r:embed="rId13">
            <a:extLst/>
          </a:blip>
          <a:stretch>
            <a:fillRect/>
          </a:stretch>
        </p:blipFill>
        <p:spPr>
          <a:xfrm>
            <a:off x="464177" y="4059340"/>
            <a:ext cx="207605" cy="207606"/>
          </a:xfrm>
          <a:prstGeom prst="rect">
            <a:avLst/>
          </a:prstGeom>
          <a:ln w="12700">
            <a:miter lim="400000"/>
          </a:ln>
        </p:spPr>
      </p:pic>
      <p:pic>
        <p:nvPicPr>
          <p:cNvPr id="81" name="image21.png"/>
          <p:cNvPicPr>
            <a:picLocks noChangeAspect="1"/>
          </p:cNvPicPr>
          <p:nvPr/>
        </p:nvPicPr>
        <p:blipFill>
          <a:blip r:embed="rId13">
            <a:extLst/>
          </a:blip>
          <a:stretch>
            <a:fillRect/>
          </a:stretch>
        </p:blipFill>
        <p:spPr>
          <a:xfrm>
            <a:off x="731267" y="3981016"/>
            <a:ext cx="207607" cy="207606"/>
          </a:xfrm>
          <a:prstGeom prst="rect">
            <a:avLst/>
          </a:prstGeom>
          <a:ln w="12700">
            <a:miter lim="400000"/>
          </a:ln>
        </p:spPr>
      </p:pic>
      <p:pic>
        <p:nvPicPr>
          <p:cNvPr id="82" name="image21.png"/>
          <p:cNvPicPr>
            <a:picLocks noChangeAspect="1"/>
          </p:cNvPicPr>
          <p:nvPr/>
        </p:nvPicPr>
        <p:blipFill>
          <a:blip r:embed="rId13">
            <a:extLst/>
          </a:blip>
          <a:stretch>
            <a:fillRect/>
          </a:stretch>
        </p:blipFill>
        <p:spPr>
          <a:xfrm>
            <a:off x="751610" y="4091760"/>
            <a:ext cx="207605" cy="207606"/>
          </a:xfrm>
          <a:prstGeom prst="rect">
            <a:avLst/>
          </a:prstGeom>
          <a:ln w="12700">
            <a:miter lim="400000"/>
          </a:ln>
        </p:spPr>
      </p:pic>
      <p:pic>
        <p:nvPicPr>
          <p:cNvPr id="83" name="image21.png"/>
          <p:cNvPicPr>
            <a:picLocks noChangeAspect="1"/>
          </p:cNvPicPr>
          <p:nvPr/>
        </p:nvPicPr>
        <p:blipFill>
          <a:blip r:embed="rId13">
            <a:extLst/>
          </a:blip>
          <a:stretch>
            <a:fillRect/>
          </a:stretch>
        </p:blipFill>
        <p:spPr>
          <a:xfrm>
            <a:off x="599536" y="4110324"/>
            <a:ext cx="207605" cy="207607"/>
          </a:xfrm>
          <a:prstGeom prst="rect">
            <a:avLst/>
          </a:prstGeom>
          <a:ln w="12700">
            <a:miter lim="400000"/>
          </a:ln>
        </p:spPr>
      </p:pic>
      <p:pic>
        <p:nvPicPr>
          <p:cNvPr id="46" name="image34.png"/>
          <p:cNvPicPr>
            <a:picLocks noChangeAspect="1"/>
          </p:cNvPicPr>
          <p:nvPr/>
        </p:nvPicPr>
        <p:blipFill>
          <a:blip r:embed="rId6">
            <a:extLst/>
          </a:blip>
          <a:stretch>
            <a:fillRect/>
          </a:stretch>
        </p:blipFill>
        <p:spPr>
          <a:xfrm>
            <a:off x="6731975" y="2498257"/>
            <a:ext cx="293056" cy="293057"/>
          </a:xfrm>
          <a:prstGeom prst="rect">
            <a:avLst/>
          </a:prstGeom>
          <a:ln w="12700">
            <a:miter lim="400000"/>
          </a:ln>
        </p:spPr>
      </p:pic>
    </p:spTree>
    <p:extLst>
      <p:ext uri="{BB962C8B-B14F-4D97-AF65-F5344CB8AC3E}">
        <p14:creationId xmlns:p14="http://schemas.microsoft.com/office/powerpoint/2010/main" val="15604294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24.png"/>
          <p:cNvPicPr>
            <a:picLocks noChangeAspect="1"/>
          </p:cNvPicPr>
          <p:nvPr/>
        </p:nvPicPr>
        <p:blipFill rotWithShape="1">
          <a:blip r:embed="rId3">
            <a:extLst/>
          </a:blip>
          <a:srcRect l="5114" r="6100" b="12929"/>
          <a:stretch/>
        </p:blipFill>
        <p:spPr>
          <a:xfrm>
            <a:off x="1" y="145335"/>
            <a:ext cx="9144000" cy="6725544"/>
          </a:xfrm>
          <a:prstGeom prst="rect">
            <a:avLst/>
          </a:prstGeom>
          <a:ln w="12700">
            <a:miter lim="400000"/>
          </a:ln>
        </p:spPr>
      </p:pic>
      <p:pic>
        <p:nvPicPr>
          <p:cNvPr id="113" name="image40.png"/>
          <p:cNvPicPr>
            <a:picLocks noChangeAspect="1"/>
          </p:cNvPicPr>
          <p:nvPr/>
        </p:nvPicPr>
        <p:blipFill>
          <a:blip r:embed="rId4">
            <a:extLst/>
          </a:blip>
          <a:stretch>
            <a:fillRect/>
          </a:stretch>
        </p:blipFill>
        <p:spPr>
          <a:xfrm rot="414811">
            <a:off x="4842662" y="2161076"/>
            <a:ext cx="2430274" cy="1901952"/>
          </a:xfrm>
          <a:prstGeom prst="rect">
            <a:avLst/>
          </a:prstGeom>
          <a:ln w="12700">
            <a:miter lim="400000"/>
          </a:ln>
        </p:spPr>
      </p:pic>
      <p:pic>
        <p:nvPicPr>
          <p:cNvPr id="81" name="image19.png"/>
          <p:cNvPicPr>
            <a:picLocks noChangeAspect="1"/>
          </p:cNvPicPr>
          <p:nvPr/>
        </p:nvPicPr>
        <p:blipFill>
          <a:blip r:embed="rId5">
            <a:extLst/>
          </a:blip>
          <a:stretch>
            <a:fillRect/>
          </a:stretch>
        </p:blipFill>
        <p:spPr>
          <a:xfrm rot="842793">
            <a:off x="1918691" y="2691618"/>
            <a:ext cx="3260105" cy="2592135"/>
          </a:xfrm>
          <a:prstGeom prst="rect">
            <a:avLst/>
          </a:prstGeom>
          <a:ln w="12700">
            <a:miter lim="400000"/>
          </a:ln>
        </p:spPr>
      </p:pic>
      <p:pic>
        <p:nvPicPr>
          <p:cNvPr id="112" name="Picture 111" descr="01-MitoAn-TransBlackbo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sp>
        <p:nvSpPr>
          <p:cNvPr id="180" name="Shape 180"/>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a:solidFill>
                  <a:srgbClr val="FFFFFF"/>
                </a:solidFill>
                <a:latin typeface="Arial"/>
                <a:ea typeface="Arial"/>
                <a:cs typeface="Arial"/>
                <a:sym typeface="Arial"/>
              </a:defRPr>
            </a:lvl1pPr>
          </a:lstStyle>
          <a:p>
            <a:r>
              <a:rPr dirty="0">
                <a:solidFill>
                  <a:srgbClr val="002060"/>
                </a:solidFill>
              </a:rPr>
              <a:t>NORMOXIA</a:t>
            </a:r>
          </a:p>
        </p:txBody>
      </p:sp>
      <p:sp>
        <p:nvSpPr>
          <p:cNvPr id="195" name="Shape 195"/>
          <p:cNvSpPr/>
          <p:nvPr/>
        </p:nvSpPr>
        <p:spPr>
          <a:xfrm>
            <a:off x="2534936" y="3963872"/>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24"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pic>
        <p:nvPicPr>
          <p:cNvPr id="26" name="image4.png"/>
          <p:cNvPicPr>
            <a:picLocks noChangeAspect="1"/>
          </p:cNvPicPr>
          <p:nvPr/>
        </p:nvPicPr>
        <p:blipFill rotWithShape="1">
          <a:blip r:embed="rId7">
            <a:extLst/>
          </a:blip>
          <a:srcRect t="251"/>
          <a:stretch/>
        </p:blipFill>
        <p:spPr>
          <a:xfrm>
            <a:off x="0" y="-13424"/>
            <a:ext cx="9144001" cy="844818"/>
          </a:xfrm>
          <a:prstGeom prst="rect">
            <a:avLst/>
          </a:prstGeom>
          <a:ln w="12700">
            <a:miter lim="400000"/>
          </a:ln>
        </p:spPr>
      </p:pic>
      <p:sp>
        <p:nvSpPr>
          <p:cNvPr id="179" name="Shape 179"/>
          <p:cNvSpPr/>
          <p:nvPr/>
        </p:nvSpPr>
        <p:spPr>
          <a:xfrm>
            <a:off x="203199" y="401570"/>
            <a:ext cx="8839183"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t>Cellular Respiration: </a:t>
            </a:r>
            <a:r>
              <a:rPr lang="en-US" dirty="0"/>
              <a:t>A Few Electrons Leak and Create ROS </a:t>
            </a:r>
            <a:endParaRPr dirty="0"/>
          </a:p>
        </p:txBody>
      </p:sp>
      <p:sp>
        <p:nvSpPr>
          <p:cNvPr id="2" name="TextBox 1"/>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27" name="TextBox 26"/>
          <p:cNvSpPr txBox="1"/>
          <p:nvPr/>
        </p:nvSpPr>
        <p:spPr>
          <a:xfrm rot="20851288">
            <a:off x="1411531" y="1132230"/>
            <a:ext cx="455547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28" name="TextBox 27"/>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29" name="TextBox 28"/>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38" name="image34.png"/>
          <p:cNvPicPr>
            <a:picLocks noChangeAspect="1"/>
          </p:cNvPicPr>
          <p:nvPr/>
        </p:nvPicPr>
        <p:blipFill>
          <a:blip r:embed="rId8">
            <a:extLst/>
          </a:blip>
          <a:stretch>
            <a:fillRect/>
          </a:stretch>
        </p:blipFill>
        <p:spPr>
          <a:xfrm>
            <a:off x="1989368" y="2567046"/>
            <a:ext cx="293056" cy="293056"/>
          </a:xfrm>
          <a:prstGeom prst="rect">
            <a:avLst/>
          </a:prstGeom>
          <a:ln w="12700">
            <a:miter lim="400000"/>
          </a:ln>
        </p:spPr>
      </p:pic>
      <p:pic>
        <p:nvPicPr>
          <p:cNvPr id="39" name="image34.png"/>
          <p:cNvPicPr>
            <a:picLocks noChangeAspect="1"/>
          </p:cNvPicPr>
          <p:nvPr/>
        </p:nvPicPr>
        <p:blipFill>
          <a:blip r:embed="rId8">
            <a:extLst/>
          </a:blip>
          <a:stretch>
            <a:fillRect/>
          </a:stretch>
        </p:blipFill>
        <p:spPr>
          <a:xfrm>
            <a:off x="2339688" y="1994027"/>
            <a:ext cx="293056" cy="293056"/>
          </a:xfrm>
          <a:prstGeom prst="rect">
            <a:avLst/>
          </a:prstGeom>
          <a:ln w="12700">
            <a:miter lim="400000"/>
          </a:ln>
        </p:spPr>
      </p:pic>
      <p:pic>
        <p:nvPicPr>
          <p:cNvPr id="40" name="image34.png"/>
          <p:cNvPicPr>
            <a:picLocks noChangeAspect="1"/>
          </p:cNvPicPr>
          <p:nvPr/>
        </p:nvPicPr>
        <p:blipFill>
          <a:blip r:embed="rId8">
            <a:extLst/>
          </a:blip>
          <a:stretch>
            <a:fillRect/>
          </a:stretch>
        </p:blipFill>
        <p:spPr>
          <a:xfrm>
            <a:off x="3058898" y="1973867"/>
            <a:ext cx="293056" cy="293056"/>
          </a:xfrm>
          <a:prstGeom prst="rect">
            <a:avLst/>
          </a:prstGeom>
          <a:ln w="12700">
            <a:miter lim="400000"/>
          </a:ln>
        </p:spPr>
      </p:pic>
      <p:pic>
        <p:nvPicPr>
          <p:cNvPr id="41" name="image34.png"/>
          <p:cNvPicPr>
            <a:picLocks noChangeAspect="1"/>
          </p:cNvPicPr>
          <p:nvPr/>
        </p:nvPicPr>
        <p:blipFill>
          <a:blip r:embed="rId8">
            <a:extLst/>
          </a:blip>
          <a:stretch>
            <a:fillRect/>
          </a:stretch>
        </p:blipFill>
        <p:spPr>
          <a:xfrm>
            <a:off x="3950107" y="1488708"/>
            <a:ext cx="293056" cy="293056"/>
          </a:xfrm>
          <a:prstGeom prst="rect">
            <a:avLst/>
          </a:prstGeom>
          <a:ln w="12700">
            <a:miter lim="400000"/>
          </a:ln>
        </p:spPr>
      </p:pic>
      <p:pic>
        <p:nvPicPr>
          <p:cNvPr id="42" name="image34.png"/>
          <p:cNvPicPr>
            <a:picLocks noChangeAspect="1"/>
          </p:cNvPicPr>
          <p:nvPr/>
        </p:nvPicPr>
        <p:blipFill>
          <a:blip r:embed="rId8">
            <a:extLst/>
          </a:blip>
          <a:stretch>
            <a:fillRect/>
          </a:stretch>
        </p:blipFill>
        <p:spPr>
          <a:xfrm>
            <a:off x="3416858" y="1660652"/>
            <a:ext cx="293056" cy="293056"/>
          </a:xfrm>
          <a:prstGeom prst="rect">
            <a:avLst/>
          </a:prstGeom>
          <a:ln w="12700">
            <a:miter lim="400000"/>
          </a:ln>
        </p:spPr>
      </p:pic>
      <p:pic>
        <p:nvPicPr>
          <p:cNvPr id="43" name="image37.png"/>
          <p:cNvPicPr>
            <a:picLocks noChangeAspect="1"/>
          </p:cNvPicPr>
          <p:nvPr/>
        </p:nvPicPr>
        <p:blipFill>
          <a:blip r:embed="rId9">
            <a:extLst/>
          </a:blip>
          <a:stretch>
            <a:fillRect/>
          </a:stretch>
        </p:blipFill>
        <p:spPr>
          <a:xfrm>
            <a:off x="6719844" y="1840869"/>
            <a:ext cx="1332024" cy="1372275"/>
          </a:xfrm>
          <a:prstGeom prst="rect">
            <a:avLst/>
          </a:prstGeom>
          <a:ln w="12700">
            <a:miter lim="400000"/>
          </a:ln>
        </p:spPr>
      </p:pic>
      <p:pic>
        <p:nvPicPr>
          <p:cNvPr id="47" name="Picture 46"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97211" y="2218300"/>
            <a:ext cx="514405" cy="590515"/>
          </a:xfrm>
          <a:prstGeom prst="rect">
            <a:avLst/>
          </a:prstGeom>
        </p:spPr>
      </p:pic>
      <p:pic>
        <p:nvPicPr>
          <p:cNvPr id="48" name="Picture 47"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18944" y="2514633"/>
            <a:ext cx="514405" cy="590515"/>
          </a:xfrm>
          <a:prstGeom prst="rect">
            <a:avLst/>
          </a:prstGeom>
        </p:spPr>
      </p:pic>
      <p:pic>
        <p:nvPicPr>
          <p:cNvPr id="49" name="Picture 48"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27978" y="2772867"/>
            <a:ext cx="514405" cy="590515"/>
          </a:xfrm>
          <a:prstGeom prst="rect">
            <a:avLst/>
          </a:prstGeom>
        </p:spPr>
      </p:pic>
      <p:pic>
        <p:nvPicPr>
          <p:cNvPr id="50" name="Picture 49"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6277" y="2925267"/>
            <a:ext cx="514405" cy="590515"/>
          </a:xfrm>
          <a:prstGeom prst="rect">
            <a:avLst/>
          </a:prstGeom>
        </p:spPr>
      </p:pic>
      <p:pic>
        <p:nvPicPr>
          <p:cNvPr id="51" name="Picture 50"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8010" y="3221600"/>
            <a:ext cx="514405" cy="590515"/>
          </a:xfrm>
          <a:prstGeom prst="rect">
            <a:avLst/>
          </a:prstGeom>
        </p:spPr>
      </p:pic>
      <p:pic>
        <p:nvPicPr>
          <p:cNvPr id="52" name="Picture 51"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7044" y="3479834"/>
            <a:ext cx="514405" cy="590515"/>
          </a:xfrm>
          <a:prstGeom prst="rect">
            <a:avLst/>
          </a:prstGeom>
        </p:spPr>
      </p:pic>
      <p:pic>
        <p:nvPicPr>
          <p:cNvPr id="54" name="image28.png"/>
          <p:cNvPicPr>
            <a:picLocks noChangeAspect="1"/>
          </p:cNvPicPr>
          <p:nvPr/>
        </p:nvPicPr>
        <p:blipFill>
          <a:blip r:embed="rId11">
            <a:extLst/>
          </a:blip>
          <a:stretch>
            <a:fillRect/>
          </a:stretch>
        </p:blipFill>
        <p:spPr>
          <a:xfrm>
            <a:off x="6595288" y="1158170"/>
            <a:ext cx="594525" cy="1224188"/>
          </a:xfrm>
          <a:prstGeom prst="rect">
            <a:avLst/>
          </a:prstGeom>
          <a:ln w="12700">
            <a:miter lim="400000"/>
          </a:ln>
        </p:spPr>
      </p:pic>
      <p:pic>
        <p:nvPicPr>
          <p:cNvPr id="45" name="image34.png"/>
          <p:cNvPicPr>
            <a:picLocks noChangeAspect="1"/>
          </p:cNvPicPr>
          <p:nvPr/>
        </p:nvPicPr>
        <p:blipFill>
          <a:blip r:embed="rId8">
            <a:extLst/>
          </a:blip>
          <a:stretch>
            <a:fillRect/>
          </a:stretch>
        </p:blipFill>
        <p:spPr>
          <a:xfrm>
            <a:off x="6731975" y="1048617"/>
            <a:ext cx="293056" cy="293056"/>
          </a:xfrm>
          <a:prstGeom prst="rect">
            <a:avLst/>
          </a:prstGeom>
          <a:ln w="12700">
            <a:miter lim="400000"/>
          </a:ln>
        </p:spPr>
      </p:pic>
      <p:pic>
        <p:nvPicPr>
          <p:cNvPr id="44" name="image35.png"/>
          <p:cNvPicPr>
            <a:picLocks noChangeAspect="1"/>
          </p:cNvPicPr>
          <p:nvPr/>
        </p:nvPicPr>
        <p:blipFill>
          <a:blip r:embed="rId12">
            <a:extLst/>
          </a:blip>
          <a:stretch>
            <a:fillRect/>
          </a:stretch>
        </p:blipFill>
        <p:spPr>
          <a:xfrm rot="10793218">
            <a:off x="6704196" y="1091631"/>
            <a:ext cx="348613" cy="1412752"/>
          </a:xfrm>
          <a:prstGeom prst="rect">
            <a:avLst/>
          </a:prstGeom>
          <a:ln w="12700">
            <a:miter lim="400000"/>
          </a:ln>
        </p:spPr>
      </p:pic>
      <p:pic>
        <p:nvPicPr>
          <p:cNvPr id="55" name="image34.png"/>
          <p:cNvPicPr>
            <a:picLocks noChangeAspect="1"/>
          </p:cNvPicPr>
          <p:nvPr/>
        </p:nvPicPr>
        <p:blipFill>
          <a:blip r:embed="rId8">
            <a:extLst/>
          </a:blip>
          <a:stretch>
            <a:fillRect/>
          </a:stretch>
        </p:blipFill>
        <p:spPr>
          <a:xfrm>
            <a:off x="4629371" y="1393749"/>
            <a:ext cx="293056" cy="293056"/>
          </a:xfrm>
          <a:prstGeom prst="rect">
            <a:avLst/>
          </a:prstGeom>
          <a:ln w="12700">
            <a:miter lim="400000"/>
          </a:ln>
        </p:spPr>
      </p:pic>
      <p:pic>
        <p:nvPicPr>
          <p:cNvPr id="56" name="image34.png"/>
          <p:cNvPicPr>
            <a:picLocks noChangeAspect="1"/>
          </p:cNvPicPr>
          <p:nvPr/>
        </p:nvPicPr>
        <p:blipFill>
          <a:blip r:embed="rId8">
            <a:extLst/>
          </a:blip>
          <a:stretch>
            <a:fillRect/>
          </a:stretch>
        </p:blipFill>
        <p:spPr>
          <a:xfrm>
            <a:off x="5158935" y="1097236"/>
            <a:ext cx="293056" cy="293056"/>
          </a:xfrm>
          <a:prstGeom prst="rect">
            <a:avLst/>
          </a:prstGeom>
          <a:ln w="12700">
            <a:miter lim="400000"/>
          </a:ln>
        </p:spPr>
      </p:pic>
      <p:pic>
        <p:nvPicPr>
          <p:cNvPr id="57" name="image34.png"/>
          <p:cNvPicPr>
            <a:picLocks noChangeAspect="1"/>
          </p:cNvPicPr>
          <p:nvPr/>
        </p:nvPicPr>
        <p:blipFill>
          <a:blip r:embed="rId8">
            <a:extLst/>
          </a:blip>
          <a:stretch>
            <a:fillRect/>
          </a:stretch>
        </p:blipFill>
        <p:spPr>
          <a:xfrm>
            <a:off x="6409746" y="830485"/>
            <a:ext cx="293056" cy="293056"/>
          </a:xfrm>
          <a:prstGeom prst="rect">
            <a:avLst/>
          </a:prstGeom>
          <a:ln w="12700">
            <a:miter lim="400000"/>
          </a:ln>
        </p:spPr>
      </p:pic>
      <p:pic>
        <p:nvPicPr>
          <p:cNvPr id="58" name="image32.png"/>
          <p:cNvPicPr>
            <a:picLocks noChangeAspect="1"/>
          </p:cNvPicPr>
          <p:nvPr/>
        </p:nvPicPr>
        <p:blipFill>
          <a:blip r:embed="rId13">
            <a:extLst/>
          </a:blip>
          <a:stretch>
            <a:fillRect/>
          </a:stretch>
        </p:blipFill>
        <p:spPr>
          <a:xfrm rot="3379789">
            <a:off x="4559976" y="1827820"/>
            <a:ext cx="1140083" cy="1191612"/>
          </a:xfrm>
          <a:prstGeom prst="rect">
            <a:avLst/>
          </a:prstGeom>
          <a:ln w="12700">
            <a:miter lim="400000"/>
          </a:ln>
        </p:spPr>
      </p:pic>
      <p:pic>
        <p:nvPicPr>
          <p:cNvPr id="59" name="image21.png"/>
          <p:cNvPicPr>
            <a:picLocks noChangeAspect="1"/>
          </p:cNvPicPr>
          <p:nvPr/>
        </p:nvPicPr>
        <p:blipFill>
          <a:blip r:embed="rId14">
            <a:extLst/>
          </a:blip>
          <a:stretch>
            <a:fillRect/>
          </a:stretch>
        </p:blipFill>
        <p:spPr>
          <a:xfrm>
            <a:off x="5657486" y="2040977"/>
            <a:ext cx="199156" cy="199156"/>
          </a:xfrm>
          <a:prstGeom prst="rect">
            <a:avLst/>
          </a:prstGeom>
          <a:ln w="12700">
            <a:miter lim="400000"/>
          </a:ln>
        </p:spPr>
      </p:pic>
      <p:pic>
        <p:nvPicPr>
          <p:cNvPr id="60" name="image21.png"/>
          <p:cNvPicPr>
            <a:picLocks noChangeAspect="1"/>
          </p:cNvPicPr>
          <p:nvPr/>
        </p:nvPicPr>
        <p:blipFill>
          <a:blip r:embed="rId14">
            <a:extLst/>
          </a:blip>
          <a:stretch>
            <a:fillRect/>
          </a:stretch>
        </p:blipFill>
        <p:spPr>
          <a:xfrm>
            <a:off x="5988704" y="2135054"/>
            <a:ext cx="199156" cy="199156"/>
          </a:xfrm>
          <a:prstGeom prst="rect">
            <a:avLst/>
          </a:prstGeom>
          <a:ln w="12700">
            <a:miter lim="400000"/>
          </a:ln>
        </p:spPr>
      </p:pic>
      <p:pic>
        <p:nvPicPr>
          <p:cNvPr id="62" name="image21.png"/>
          <p:cNvPicPr>
            <a:picLocks noChangeAspect="1"/>
          </p:cNvPicPr>
          <p:nvPr/>
        </p:nvPicPr>
        <p:blipFill>
          <a:blip r:embed="rId14">
            <a:extLst/>
          </a:blip>
          <a:stretch>
            <a:fillRect/>
          </a:stretch>
        </p:blipFill>
        <p:spPr>
          <a:xfrm>
            <a:off x="5466121" y="2623288"/>
            <a:ext cx="199156" cy="199156"/>
          </a:xfrm>
          <a:prstGeom prst="rect">
            <a:avLst/>
          </a:prstGeom>
          <a:ln w="12700">
            <a:miter lim="400000"/>
          </a:ln>
        </p:spPr>
      </p:pic>
      <p:pic>
        <p:nvPicPr>
          <p:cNvPr id="63" name="image21.png"/>
          <p:cNvPicPr>
            <a:picLocks noChangeAspect="1"/>
          </p:cNvPicPr>
          <p:nvPr/>
        </p:nvPicPr>
        <p:blipFill>
          <a:blip r:embed="rId14">
            <a:extLst/>
          </a:blip>
          <a:stretch>
            <a:fillRect/>
          </a:stretch>
        </p:blipFill>
        <p:spPr>
          <a:xfrm>
            <a:off x="5856642" y="2803169"/>
            <a:ext cx="199156" cy="199156"/>
          </a:xfrm>
          <a:prstGeom prst="rect">
            <a:avLst/>
          </a:prstGeom>
          <a:ln w="12700">
            <a:miter lim="400000"/>
          </a:ln>
        </p:spPr>
      </p:pic>
      <p:pic>
        <p:nvPicPr>
          <p:cNvPr id="64" name="image35.png"/>
          <p:cNvPicPr>
            <a:picLocks noChangeAspect="1"/>
          </p:cNvPicPr>
          <p:nvPr/>
        </p:nvPicPr>
        <p:blipFill>
          <a:blip r:embed="rId12">
            <a:extLst/>
          </a:blip>
          <a:stretch>
            <a:fillRect/>
          </a:stretch>
        </p:blipFill>
        <p:spPr>
          <a:xfrm rot="20116360">
            <a:off x="3321999" y="2212345"/>
            <a:ext cx="348612" cy="1412751"/>
          </a:xfrm>
          <a:prstGeom prst="rect">
            <a:avLst/>
          </a:prstGeom>
          <a:ln w="12700">
            <a:miter lim="400000"/>
          </a:ln>
        </p:spPr>
      </p:pic>
      <p:pic>
        <p:nvPicPr>
          <p:cNvPr id="66" name="image35.png"/>
          <p:cNvPicPr>
            <a:picLocks noChangeAspect="1"/>
          </p:cNvPicPr>
          <p:nvPr/>
        </p:nvPicPr>
        <p:blipFill>
          <a:blip r:embed="rId12">
            <a:extLst/>
          </a:blip>
          <a:stretch>
            <a:fillRect/>
          </a:stretch>
        </p:blipFill>
        <p:spPr>
          <a:xfrm rot="20116360">
            <a:off x="2649137" y="2493214"/>
            <a:ext cx="348612" cy="1412751"/>
          </a:xfrm>
          <a:prstGeom prst="rect">
            <a:avLst/>
          </a:prstGeom>
          <a:ln w="12700">
            <a:miter lim="400000"/>
          </a:ln>
        </p:spPr>
      </p:pic>
      <p:pic>
        <p:nvPicPr>
          <p:cNvPr id="68" name="image35.png"/>
          <p:cNvPicPr>
            <a:picLocks noChangeAspect="1"/>
          </p:cNvPicPr>
          <p:nvPr/>
        </p:nvPicPr>
        <p:blipFill>
          <a:blip r:embed="rId12">
            <a:extLst/>
          </a:blip>
          <a:stretch>
            <a:fillRect/>
          </a:stretch>
        </p:blipFill>
        <p:spPr>
          <a:xfrm rot="20116360">
            <a:off x="3968763" y="1891049"/>
            <a:ext cx="348612" cy="1412751"/>
          </a:xfrm>
          <a:prstGeom prst="rect">
            <a:avLst/>
          </a:prstGeom>
          <a:ln w="12700">
            <a:miter lim="400000"/>
          </a:ln>
        </p:spPr>
      </p:pic>
      <p:sp>
        <p:nvSpPr>
          <p:cNvPr id="80" name="Shape 431"/>
          <p:cNvSpPr/>
          <p:nvPr/>
        </p:nvSpPr>
        <p:spPr>
          <a:xfrm>
            <a:off x="228599" y="6532098"/>
            <a:ext cx="8510828" cy="4616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800" b="1">
                <a:solidFill>
                  <a:srgbClr val="535353"/>
                </a:solidFill>
                <a:latin typeface="Arial"/>
                <a:ea typeface="Arial"/>
                <a:cs typeface="Arial"/>
                <a:sym typeface="Arial"/>
              </a:defRPr>
            </a:pPr>
            <a:r>
              <a:rPr dirty="0"/>
              <a:t>References: 1</a:t>
            </a:r>
            <a:r>
              <a:rPr b="0" dirty="0"/>
              <a:t>. Murray RK, et al. </a:t>
            </a:r>
            <a:r>
              <a:rPr b="0" i="1" dirty="0"/>
              <a:t>Harper’s Illustrated Biochemistry</a:t>
            </a:r>
            <a:r>
              <a:rPr b="0" dirty="0"/>
              <a:t>, 28</a:t>
            </a:r>
            <a:r>
              <a:rPr b="0" baseline="29499" dirty="0"/>
              <a:t>th</a:t>
            </a:r>
            <a:r>
              <a:rPr b="0" dirty="0"/>
              <a:t> ed. McGraw-Hill’s Access Medicine, 2009.</a:t>
            </a:r>
            <a:br>
              <a:rPr b="0" dirty="0"/>
            </a:br>
            <a:r>
              <a:rPr dirty="0"/>
              <a:t>2.</a:t>
            </a:r>
            <a:r>
              <a:rPr b="0" dirty="0"/>
              <a:t> McCord JM. </a:t>
            </a:r>
            <a:r>
              <a:rPr b="0" i="1" dirty="0"/>
              <a:t>Am J Med. </a:t>
            </a:r>
            <a:r>
              <a:rPr b="0" dirty="0"/>
              <a:t>2000;108(8):652-659. </a:t>
            </a:r>
            <a:r>
              <a:rPr dirty="0"/>
              <a:t>3. </a:t>
            </a:r>
            <a:r>
              <a:rPr b="0" dirty="0"/>
              <a:t>Mach WJ, et al. </a:t>
            </a:r>
            <a:r>
              <a:rPr b="0" i="1" dirty="0" err="1"/>
              <a:t>Nurs</a:t>
            </a:r>
            <a:r>
              <a:rPr b="0" i="1" dirty="0"/>
              <a:t> Res </a:t>
            </a:r>
            <a:r>
              <a:rPr b="0" i="1" dirty="0" err="1"/>
              <a:t>Pract</a:t>
            </a:r>
            <a:r>
              <a:rPr b="0" i="1" dirty="0"/>
              <a:t>. </a:t>
            </a:r>
            <a:r>
              <a:rPr b="0" dirty="0"/>
              <a:t>20</a:t>
            </a:r>
            <a:r>
              <a:rPr lang="en-US" b="0" dirty="0"/>
              <a:t>1</a:t>
            </a:r>
            <a:r>
              <a:rPr b="0" dirty="0"/>
              <a:t>1:260482. </a:t>
            </a:r>
          </a:p>
          <a:p>
            <a:pPr>
              <a:defRPr sz="800">
                <a:solidFill>
                  <a:srgbClr val="535353"/>
                </a:solidFill>
                <a:latin typeface="Arial"/>
                <a:ea typeface="Arial"/>
                <a:cs typeface="Arial"/>
                <a:sym typeface="Arial"/>
              </a:defRPr>
            </a:pPr>
            <a:r>
              <a:rPr dirty="0"/>
              <a:t> </a:t>
            </a:r>
          </a:p>
        </p:txBody>
      </p:sp>
      <p:pic>
        <p:nvPicPr>
          <p:cNvPr id="82" name="image15.png"/>
          <p:cNvPicPr>
            <a:picLocks noChangeAspect="1"/>
          </p:cNvPicPr>
          <p:nvPr/>
        </p:nvPicPr>
        <p:blipFill>
          <a:blip r:embed="rId15">
            <a:extLst/>
          </a:blip>
          <a:stretch>
            <a:fillRect/>
          </a:stretch>
        </p:blipFill>
        <p:spPr>
          <a:xfrm>
            <a:off x="2401676" y="4560370"/>
            <a:ext cx="3508689" cy="1998330"/>
          </a:xfrm>
          <a:prstGeom prst="rect">
            <a:avLst/>
          </a:prstGeom>
          <a:ln w="12700">
            <a:miter lim="400000"/>
          </a:ln>
        </p:spPr>
      </p:pic>
      <p:pic>
        <p:nvPicPr>
          <p:cNvPr id="65" name="image34.png"/>
          <p:cNvPicPr>
            <a:picLocks noChangeAspect="1"/>
          </p:cNvPicPr>
          <p:nvPr/>
        </p:nvPicPr>
        <p:blipFill>
          <a:blip r:embed="rId8">
            <a:extLst/>
          </a:blip>
          <a:stretch>
            <a:fillRect/>
          </a:stretch>
        </p:blipFill>
        <p:spPr>
          <a:xfrm>
            <a:off x="3609314" y="3328916"/>
            <a:ext cx="293056" cy="293056"/>
          </a:xfrm>
          <a:prstGeom prst="rect">
            <a:avLst/>
          </a:prstGeom>
          <a:ln w="12700">
            <a:miter lim="400000"/>
          </a:ln>
        </p:spPr>
      </p:pic>
      <p:pic>
        <p:nvPicPr>
          <p:cNvPr id="67" name="image34.png"/>
          <p:cNvPicPr>
            <a:picLocks noChangeAspect="1"/>
          </p:cNvPicPr>
          <p:nvPr/>
        </p:nvPicPr>
        <p:blipFill>
          <a:blip r:embed="rId8">
            <a:extLst/>
          </a:blip>
          <a:stretch>
            <a:fillRect/>
          </a:stretch>
        </p:blipFill>
        <p:spPr>
          <a:xfrm>
            <a:off x="2936452" y="3609785"/>
            <a:ext cx="293056" cy="293056"/>
          </a:xfrm>
          <a:prstGeom prst="rect">
            <a:avLst/>
          </a:prstGeom>
          <a:ln w="12700">
            <a:miter lim="400000"/>
          </a:ln>
        </p:spPr>
      </p:pic>
      <p:pic>
        <p:nvPicPr>
          <p:cNvPr id="69" name="image34.png"/>
          <p:cNvPicPr>
            <a:picLocks noChangeAspect="1"/>
          </p:cNvPicPr>
          <p:nvPr/>
        </p:nvPicPr>
        <p:blipFill>
          <a:blip r:embed="rId8">
            <a:extLst/>
          </a:blip>
          <a:stretch>
            <a:fillRect/>
          </a:stretch>
        </p:blipFill>
        <p:spPr>
          <a:xfrm>
            <a:off x="4256078" y="3007620"/>
            <a:ext cx="293056" cy="293056"/>
          </a:xfrm>
          <a:prstGeom prst="rect">
            <a:avLst/>
          </a:prstGeom>
          <a:ln w="12700">
            <a:miter lim="400000"/>
          </a:ln>
        </p:spPr>
      </p:pic>
      <p:pic>
        <p:nvPicPr>
          <p:cNvPr id="83" name="image42.png"/>
          <p:cNvPicPr>
            <a:picLocks noChangeAspect="1"/>
          </p:cNvPicPr>
          <p:nvPr/>
        </p:nvPicPr>
        <p:blipFill>
          <a:blip r:embed="rId16">
            <a:extLst/>
          </a:blip>
          <a:stretch>
            <a:fillRect/>
          </a:stretch>
        </p:blipFill>
        <p:spPr>
          <a:xfrm>
            <a:off x="3743217" y="4736347"/>
            <a:ext cx="691611" cy="432258"/>
          </a:xfrm>
          <a:prstGeom prst="rect">
            <a:avLst/>
          </a:prstGeom>
          <a:ln w="12700">
            <a:miter lim="400000"/>
          </a:ln>
        </p:spPr>
      </p:pic>
      <p:pic>
        <p:nvPicPr>
          <p:cNvPr id="84" name="image34.png"/>
          <p:cNvPicPr>
            <a:picLocks noChangeAspect="1"/>
          </p:cNvPicPr>
          <p:nvPr/>
        </p:nvPicPr>
        <p:blipFill>
          <a:blip r:embed="rId8">
            <a:extLst/>
          </a:blip>
          <a:stretch>
            <a:fillRect/>
          </a:stretch>
        </p:blipFill>
        <p:spPr>
          <a:xfrm>
            <a:off x="3349776" y="4073770"/>
            <a:ext cx="293057" cy="293056"/>
          </a:xfrm>
          <a:prstGeom prst="rect">
            <a:avLst/>
          </a:prstGeom>
          <a:ln w="12700">
            <a:miter lim="400000"/>
          </a:ln>
        </p:spPr>
      </p:pic>
      <p:pic>
        <p:nvPicPr>
          <p:cNvPr id="85" name="image34.png"/>
          <p:cNvPicPr>
            <a:picLocks noChangeAspect="1"/>
          </p:cNvPicPr>
          <p:nvPr/>
        </p:nvPicPr>
        <p:blipFill>
          <a:blip r:embed="rId8">
            <a:extLst/>
          </a:blip>
          <a:stretch>
            <a:fillRect/>
          </a:stretch>
        </p:blipFill>
        <p:spPr>
          <a:xfrm>
            <a:off x="4299063" y="4490110"/>
            <a:ext cx="293056" cy="293057"/>
          </a:xfrm>
          <a:prstGeom prst="rect">
            <a:avLst/>
          </a:prstGeom>
          <a:ln w="12700">
            <a:miter lim="400000"/>
          </a:ln>
        </p:spPr>
      </p:pic>
      <p:pic>
        <p:nvPicPr>
          <p:cNvPr id="86" name="image34.png"/>
          <p:cNvPicPr>
            <a:picLocks noChangeAspect="1"/>
          </p:cNvPicPr>
          <p:nvPr/>
        </p:nvPicPr>
        <p:blipFill>
          <a:blip r:embed="rId8">
            <a:extLst/>
          </a:blip>
          <a:stretch>
            <a:fillRect/>
          </a:stretch>
        </p:blipFill>
        <p:spPr>
          <a:xfrm>
            <a:off x="3803578" y="4305097"/>
            <a:ext cx="293056" cy="293056"/>
          </a:xfrm>
          <a:prstGeom prst="rect">
            <a:avLst/>
          </a:prstGeom>
          <a:ln w="12700">
            <a:miter lim="400000"/>
          </a:ln>
        </p:spPr>
      </p:pic>
      <p:pic>
        <p:nvPicPr>
          <p:cNvPr id="87" name="image21.png"/>
          <p:cNvPicPr>
            <a:picLocks noChangeAspect="1"/>
          </p:cNvPicPr>
          <p:nvPr/>
        </p:nvPicPr>
        <p:blipFill>
          <a:blip r:embed="rId14">
            <a:extLst/>
          </a:blip>
          <a:stretch>
            <a:fillRect/>
          </a:stretch>
        </p:blipFill>
        <p:spPr>
          <a:xfrm>
            <a:off x="3656264" y="3818650"/>
            <a:ext cx="199155" cy="199156"/>
          </a:xfrm>
          <a:prstGeom prst="rect">
            <a:avLst/>
          </a:prstGeom>
          <a:ln w="12700">
            <a:miter lim="400000"/>
          </a:ln>
        </p:spPr>
      </p:pic>
      <p:pic>
        <p:nvPicPr>
          <p:cNvPr id="88" name="image21.png"/>
          <p:cNvPicPr>
            <a:picLocks noChangeAspect="1"/>
          </p:cNvPicPr>
          <p:nvPr/>
        </p:nvPicPr>
        <p:blipFill>
          <a:blip r:embed="rId14">
            <a:extLst/>
          </a:blip>
          <a:stretch>
            <a:fillRect/>
          </a:stretch>
        </p:blipFill>
        <p:spPr>
          <a:xfrm>
            <a:off x="3401076" y="4636638"/>
            <a:ext cx="199156" cy="199156"/>
          </a:xfrm>
          <a:prstGeom prst="rect">
            <a:avLst/>
          </a:prstGeom>
          <a:ln w="12700">
            <a:miter lim="400000"/>
          </a:ln>
        </p:spPr>
      </p:pic>
      <p:pic>
        <p:nvPicPr>
          <p:cNvPr id="89" name="image21.png"/>
          <p:cNvPicPr>
            <a:picLocks noChangeAspect="1"/>
          </p:cNvPicPr>
          <p:nvPr/>
        </p:nvPicPr>
        <p:blipFill>
          <a:blip r:embed="rId14">
            <a:extLst/>
          </a:blip>
          <a:stretch>
            <a:fillRect/>
          </a:stretch>
        </p:blipFill>
        <p:spPr>
          <a:xfrm>
            <a:off x="4129276" y="3485537"/>
            <a:ext cx="199156" cy="199156"/>
          </a:xfrm>
          <a:prstGeom prst="rect">
            <a:avLst/>
          </a:prstGeom>
          <a:ln w="12700">
            <a:miter lim="400000"/>
          </a:ln>
        </p:spPr>
      </p:pic>
      <p:sp>
        <p:nvSpPr>
          <p:cNvPr id="91" name="Shape 458"/>
          <p:cNvSpPr/>
          <p:nvPr/>
        </p:nvSpPr>
        <p:spPr>
          <a:xfrm>
            <a:off x="2467817" y="5301731"/>
            <a:ext cx="3438854" cy="3940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a:latin typeface="Arial"/>
                <a:ea typeface="Arial"/>
                <a:cs typeface="Arial"/>
                <a:sym typeface="Arial"/>
              </a:defRPr>
            </a:pPr>
            <a:r>
              <a:rPr dirty="0"/>
              <a:t>O</a:t>
            </a:r>
            <a:r>
              <a:rPr baseline="-25000" dirty="0"/>
              <a:t>2</a:t>
            </a:r>
            <a:r>
              <a:rPr dirty="0"/>
              <a:t> → O</a:t>
            </a:r>
            <a:r>
              <a:rPr baseline="-25000" dirty="0"/>
              <a:t>2</a:t>
            </a:r>
            <a:r>
              <a:rPr baseline="30000" dirty="0"/>
              <a:t>-</a:t>
            </a:r>
            <a:r>
              <a:rPr dirty="0"/>
              <a:t> → H</a:t>
            </a:r>
            <a:r>
              <a:rPr baseline="-25000" dirty="0"/>
              <a:t>2</a:t>
            </a:r>
            <a:r>
              <a:rPr dirty="0"/>
              <a:t>O</a:t>
            </a:r>
            <a:r>
              <a:rPr baseline="-25000" dirty="0"/>
              <a:t>2</a:t>
            </a:r>
            <a:r>
              <a:rPr dirty="0"/>
              <a:t> → HO</a:t>
            </a:r>
            <a:r>
              <a:rPr baseline="30000" dirty="0"/>
              <a:t>•</a:t>
            </a:r>
            <a:r>
              <a:rPr dirty="0"/>
              <a:t> → H</a:t>
            </a:r>
            <a:r>
              <a:rPr baseline="-25000" dirty="0"/>
              <a:t>2</a:t>
            </a:r>
            <a:r>
              <a:rPr dirty="0"/>
              <a:t>O</a:t>
            </a:r>
          </a:p>
        </p:txBody>
      </p:sp>
      <p:pic>
        <p:nvPicPr>
          <p:cNvPr id="92" name="image44.png"/>
          <p:cNvPicPr>
            <a:picLocks noChangeAspect="1"/>
          </p:cNvPicPr>
          <p:nvPr/>
        </p:nvPicPr>
        <p:blipFill>
          <a:blip r:embed="rId17">
            <a:extLst/>
          </a:blip>
          <a:stretch>
            <a:fillRect/>
          </a:stretch>
        </p:blipFill>
        <p:spPr>
          <a:xfrm>
            <a:off x="3805373" y="5904804"/>
            <a:ext cx="681088" cy="442709"/>
          </a:xfrm>
          <a:prstGeom prst="rect">
            <a:avLst/>
          </a:prstGeom>
          <a:ln w="12700">
            <a:miter lim="400000"/>
          </a:ln>
        </p:spPr>
      </p:pic>
      <p:pic>
        <p:nvPicPr>
          <p:cNvPr id="93" name="image45.png"/>
          <p:cNvPicPr>
            <a:picLocks noChangeAspect="1"/>
          </p:cNvPicPr>
          <p:nvPr/>
        </p:nvPicPr>
        <p:blipFill>
          <a:blip r:embed="rId18">
            <a:extLst/>
          </a:blip>
          <a:stretch>
            <a:fillRect/>
          </a:stretch>
        </p:blipFill>
        <p:spPr>
          <a:xfrm>
            <a:off x="2909207" y="5760612"/>
            <a:ext cx="566938" cy="406779"/>
          </a:xfrm>
          <a:prstGeom prst="rect">
            <a:avLst/>
          </a:prstGeom>
          <a:ln w="12700">
            <a:miter lim="400000"/>
          </a:ln>
        </p:spPr>
      </p:pic>
      <p:pic>
        <p:nvPicPr>
          <p:cNvPr id="94" name="image46.png"/>
          <p:cNvPicPr>
            <a:picLocks noChangeAspect="1"/>
          </p:cNvPicPr>
          <p:nvPr/>
        </p:nvPicPr>
        <p:blipFill>
          <a:blip r:embed="rId19">
            <a:extLst/>
          </a:blip>
          <a:stretch>
            <a:fillRect/>
          </a:stretch>
        </p:blipFill>
        <p:spPr>
          <a:xfrm>
            <a:off x="4674885" y="5790983"/>
            <a:ext cx="440407" cy="346035"/>
          </a:xfrm>
          <a:prstGeom prst="rect">
            <a:avLst/>
          </a:prstGeom>
          <a:ln w="12700">
            <a:miter lim="400000"/>
          </a:ln>
        </p:spPr>
      </p:pic>
      <p:sp>
        <p:nvSpPr>
          <p:cNvPr id="95" name="Shape 472"/>
          <p:cNvSpPr/>
          <p:nvPr/>
        </p:nvSpPr>
        <p:spPr>
          <a:xfrm>
            <a:off x="1076400" y="5327338"/>
            <a:ext cx="1391417" cy="73866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lgn="ctr">
              <a:defRPr sz="1000" b="1">
                <a:solidFill>
                  <a:srgbClr val="535353"/>
                </a:solidFill>
                <a:latin typeface="Arial"/>
                <a:ea typeface="Arial"/>
                <a:cs typeface="Arial"/>
                <a:sym typeface="Arial"/>
              </a:defRPr>
            </a:lvl1pPr>
          </a:lstStyle>
          <a:p>
            <a:r>
              <a:rPr sz="1400" dirty="0">
                <a:solidFill>
                  <a:schemeClr val="tx1"/>
                </a:solidFill>
              </a:rPr>
              <a:t>Reactive </a:t>
            </a:r>
            <a:r>
              <a:rPr lang="en-US" sz="1400" dirty="0">
                <a:solidFill>
                  <a:schemeClr val="tx1"/>
                </a:solidFill>
              </a:rPr>
              <a:t/>
            </a:r>
            <a:br>
              <a:rPr lang="en-US" sz="1400" dirty="0">
                <a:solidFill>
                  <a:schemeClr val="tx1"/>
                </a:solidFill>
              </a:rPr>
            </a:br>
            <a:r>
              <a:rPr sz="1400" dirty="0">
                <a:solidFill>
                  <a:schemeClr val="tx1"/>
                </a:solidFill>
              </a:rPr>
              <a:t>oxygen </a:t>
            </a:r>
            <a:r>
              <a:rPr lang="en-US" sz="1400" dirty="0">
                <a:solidFill>
                  <a:schemeClr val="tx1"/>
                </a:solidFill>
              </a:rPr>
              <a:t/>
            </a:r>
            <a:br>
              <a:rPr lang="en-US" sz="1400" dirty="0">
                <a:solidFill>
                  <a:schemeClr val="tx1"/>
                </a:solidFill>
              </a:rPr>
            </a:br>
            <a:r>
              <a:rPr sz="1400" dirty="0">
                <a:solidFill>
                  <a:schemeClr val="tx1"/>
                </a:solidFill>
              </a:rPr>
              <a:t>species (ROS)</a:t>
            </a:r>
          </a:p>
        </p:txBody>
      </p:sp>
      <p:pic>
        <p:nvPicPr>
          <p:cNvPr id="97" name="image42.png"/>
          <p:cNvPicPr>
            <a:picLocks noChangeAspect="1"/>
          </p:cNvPicPr>
          <p:nvPr/>
        </p:nvPicPr>
        <p:blipFill>
          <a:blip r:embed="rId16">
            <a:extLst/>
          </a:blip>
          <a:stretch>
            <a:fillRect/>
          </a:stretch>
        </p:blipFill>
        <p:spPr>
          <a:xfrm>
            <a:off x="4009967" y="3854220"/>
            <a:ext cx="691611" cy="432258"/>
          </a:xfrm>
          <a:prstGeom prst="rect">
            <a:avLst/>
          </a:prstGeom>
          <a:ln w="12700">
            <a:miter lim="400000"/>
          </a:ln>
        </p:spPr>
      </p:pic>
      <p:pic>
        <p:nvPicPr>
          <p:cNvPr id="101" name="image34.png"/>
          <p:cNvPicPr>
            <a:picLocks noChangeAspect="1"/>
          </p:cNvPicPr>
          <p:nvPr/>
        </p:nvPicPr>
        <p:blipFill>
          <a:blip r:embed="rId8">
            <a:extLst/>
          </a:blip>
          <a:stretch>
            <a:fillRect/>
          </a:stretch>
        </p:blipFill>
        <p:spPr>
          <a:xfrm>
            <a:off x="6499328" y="3485537"/>
            <a:ext cx="293057" cy="293057"/>
          </a:xfrm>
          <a:prstGeom prst="rect">
            <a:avLst/>
          </a:prstGeom>
          <a:ln w="12700">
            <a:miter lim="400000"/>
          </a:ln>
        </p:spPr>
      </p:pic>
      <p:pic>
        <p:nvPicPr>
          <p:cNvPr id="102" name="image41.png"/>
          <p:cNvPicPr>
            <a:picLocks noChangeAspect="1"/>
          </p:cNvPicPr>
          <p:nvPr/>
        </p:nvPicPr>
        <p:blipFill>
          <a:blip r:embed="rId20">
            <a:extLst/>
          </a:blip>
          <a:stretch>
            <a:fillRect/>
          </a:stretch>
        </p:blipFill>
        <p:spPr>
          <a:xfrm>
            <a:off x="7025031" y="3844267"/>
            <a:ext cx="662613" cy="520626"/>
          </a:xfrm>
          <a:prstGeom prst="rect">
            <a:avLst/>
          </a:prstGeom>
          <a:ln w="12700">
            <a:miter lim="400000"/>
          </a:ln>
        </p:spPr>
      </p:pic>
      <p:pic>
        <p:nvPicPr>
          <p:cNvPr id="103" name="image41.png"/>
          <p:cNvPicPr>
            <a:picLocks noChangeAspect="1"/>
          </p:cNvPicPr>
          <p:nvPr/>
        </p:nvPicPr>
        <p:blipFill>
          <a:blip r:embed="rId20">
            <a:extLst/>
          </a:blip>
          <a:stretch>
            <a:fillRect/>
          </a:stretch>
        </p:blipFill>
        <p:spPr>
          <a:xfrm>
            <a:off x="6198632" y="4191313"/>
            <a:ext cx="662610" cy="520625"/>
          </a:xfrm>
          <a:prstGeom prst="rect">
            <a:avLst/>
          </a:prstGeom>
          <a:ln w="12700">
            <a:miter lim="400000"/>
          </a:ln>
        </p:spPr>
      </p:pic>
      <p:pic>
        <p:nvPicPr>
          <p:cNvPr id="104" name="image42.png"/>
          <p:cNvPicPr>
            <a:picLocks noChangeAspect="1"/>
          </p:cNvPicPr>
          <p:nvPr/>
        </p:nvPicPr>
        <p:blipFill>
          <a:blip r:embed="rId16">
            <a:extLst/>
          </a:blip>
          <a:stretch>
            <a:fillRect/>
          </a:stretch>
        </p:blipFill>
        <p:spPr>
          <a:xfrm>
            <a:off x="6244335" y="2971367"/>
            <a:ext cx="691611" cy="432256"/>
          </a:xfrm>
          <a:prstGeom prst="rect">
            <a:avLst/>
          </a:prstGeom>
          <a:ln w="12700">
            <a:miter lim="400000"/>
          </a:ln>
        </p:spPr>
      </p:pic>
      <p:pic>
        <p:nvPicPr>
          <p:cNvPr id="105" name="image42.png"/>
          <p:cNvPicPr>
            <a:picLocks noChangeAspect="1"/>
          </p:cNvPicPr>
          <p:nvPr/>
        </p:nvPicPr>
        <p:blipFill>
          <a:blip r:embed="rId16">
            <a:extLst/>
          </a:blip>
          <a:stretch>
            <a:fillRect/>
          </a:stretch>
        </p:blipFill>
        <p:spPr>
          <a:xfrm>
            <a:off x="5507021" y="3835633"/>
            <a:ext cx="691611" cy="432256"/>
          </a:xfrm>
          <a:prstGeom prst="rect">
            <a:avLst/>
          </a:prstGeom>
          <a:ln w="12700">
            <a:miter lim="400000"/>
          </a:ln>
        </p:spPr>
      </p:pic>
      <p:pic>
        <p:nvPicPr>
          <p:cNvPr id="107" name="image21.png"/>
          <p:cNvPicPr>
            <a:picLocks noChangeAspect="1"/>
          </p:cNvPicPr>
          <p:nvPr/>
        </p:nvPicPr>
        <p:blipFill>
          <a:blip r:embed="rId14">
            <a:extLst/>
          </a:blip>
          <a:stretch>
            <a:fillRect/>
          </a:stretch>
        </p:blipFill>
        <p:spPr>
          <a:xfrm>
            <a:off x="6925453" y="3730238"/>
            <a:ext cx="199156" cy="199156"/>
          </a:xfrm>
          <a:prstGeom prst="rect">
            <a:avLst/>
          </a:prstGeom>
          <a:ln w="12700">
            <a:miter lim="400000"/>
          </a:ln>
        </p:spPr>
      </p:pic>
      <p:pic>
        <p:nvPicPr>
          <p:cNvPr id="108" name="image21.png"/>
          <p:cNvPicPr>
            <a:picLocks noChangeAspect="1"/>
          </p:cNvPicPr>
          <p:nvPr/>
        </p:nvPicPr>
        <p:blipFill>
          <a:blip r:embed="rId14">
            <a:extLst/>
          </a:blip>
          <a:stretch>
            <a:fillRect/>
          </a:stretch>
        </p:blipFill>
        <p:spPr>
          <a:xfrm>
            <a:off x="6308319" y="3812115"/>
            <a:ext cx="199156" cy="199156"/>
          </a:xfrm>
          <a:prstGeom prst="rect">
            <a:avLst/>
          </a:prstGeom>
          <a:ln w="12700">
            <a:miter lim="400000"/>
          </a:ln>
        </p:spPr>
      </p:pic>
      <p:pic>
        <p:nvPicPr>
          <p:cNvPr id="109" name="image34.png"/>
          <p:cNvPicPr>
            <a:picLocks noChangeAspect="1"/>
          </p:cNvPicPr>
          <p:nvPr/>
        </p:nvPicPr>
        <p:blipFill>
          <a:blip r:embed="rId8">
            <a:extLst/>
          </a:blip>
          <a:stretch>
            <a:fillRect/>
          </a:stretch>
        </p:blipFill>
        <p:spPr>
          <a:xfrm>
            <a:off x="6945463" y="3264098"/>
            <a:ext cx="293056" cy="293057"/>
          </a:xfrm>
          <a:prstGeom prst="rect">
            <a:avLst/>
          </a:prstGeom>
          <a:ln w="12700">
            <a:miter lim="400000"/>
          </a:ln>
        </p:spPr>
      </p:pic>
      <p:grpSp>
        <p:nvGrpSpPr>
          <p:cNvPr id="3" name="Group 2"/>
          <p:cNvGrpSpPr/>
          <p:nvPr/>
        </p:nvGrpSpPr>
        <p:grpSpPr>
          <a:xfrm>
            <a:off x="226414" y="3319118"/>
            <a:ext cx="2051587" cy="1277381"/>
            <a:chOff x="226414" y="3319118"/>
            <a:chExt cx="2051587" cy="1277381"/>
          </a:xfrm>
        </p:grpSpPr>
        <p:pic>
          <p:nvPicPr>
            <p:cNvPr id="78" name="image32.png"/>
            <p:cNvPicPr>
              <a:picLocks noChangeAspect="1"/>
            </p:cNvPicPr>
            <p:nvPr/>
          </p:nvPicPr>
          <p:blipFill>
            <a:blip r:embed="rId13">
              <a:extLst/>
            </a:blip>
            <a:stretch>
              <a:fillRect/>
            </a:stretch>
          </p:blipFill>
          <p:spPr>
            <a:xfrm rot="16856755" flipV="1">
              <a:off x="1045790" y="3291887"/>
              <a:ext cx="1204980" cy="1259442"/>
            </a:xfrm>
            <a:prstGeom prst="rect">
              <a:avLst/>
            </a:prstGeom>
            <a:ln w="12700">
              <a:miter lim="400000"/>
            </a:ln>
          </p:spPr>
        </p:pic>
        <p:pic>
          <p:nvPicPr>
            <p:cNvPr id="79" name="Picture 7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90" name="image21.png"/>
            <p:cNvPicPr>
              <a:picLocks noChangeAspect="1"/>
            </p:cNvPicPr>
            <p:nvPr/>
          </p:nvPicPr>
          <p:blipFill>
            <a:blip r:embed="rId14">
              <a:extLst/>
            </a:blip>
            <a:stretch>
              <a:fillRect/>
            </a:stretch>
          </p:blipFill>
          <p:spPr>
            <a:xfrm>
              <a:off x="555218" y="3955430"/>
              <a:ext cx="207606" cy="207606"/>
            </a:xfrm>
            <a:prstGeom prst="rect">
              <a:avLst/>
            </a:prstGeom>
            <a:ln w="12700">
              <a:miter lim="400000"/>
            </a:ln>
          </p:spPr>
        </p:pic>
        <p:pic>
          <p:nvPicPr>
            <p:cNvPr id="96" name="image21.png"/>
            <p:cNvPicPr>
              <a:picLocks noChangeAspect="1"/>
            </p:cNvPicPr>
            <p:nvPr/>
          </p:nvPicPr>
          <p:blipFill>
            <a:blip r:embed="rId14">
              <a:extLst/>
            </a:blip>
            <a:stretch>
              <a:fillRect/>
            </a:stretch>
          </p:blipFill>
          <p:spPr>
            <a:xfrm>
              <a:off x="464177" y="4059340"/>
              <a:ext cx="207605" cy="207606"/>
            </a:xfrm>
            <a:prstGeom prst="rect">
              <a:avLst/>
            </a:prstGeom>
            <a:ln w="12700">
              <a:miter lim="400000"/>
            </a:ln>
          </p:spPr>
        </p:pic>
        <p:pic>
          <p:nvPicPr>
            <p:cNvPr id="98" name="image21.png"/>
            <p:cNvPicPr>
              <a:picLocks noChangeAspect="1"/>
            </p:cNvPicPr>
            <p:nvPr/>
          </p:nvPicPr>
          <p:blipFill>
            <a:blip r:embed="rId14">
              <a:extLst/>
            </a:blip>
            <a:stretch>
              <a:fillRect/>
            </a:stretch>
          </p:blipFill>
          <p:spPr>
            <a:xfrm>
              <a:off x="731267" y="3981016"/>
              <a:ext cx="207607" cy="207606"/>
            </a:xfrm>
            <a:prstGeom prst="rect">
              <a:avLst/>
            </a:prstGeom>
            <a:ln w="12700">
              <a:miter lim="400000"/>
            </a:ln>
          </p:spPr>
        </p:pic>
        <p:pic>
          <p:nvPicPr>
            <p:cNvPr id="110" name="image21.png"/>
            <p:cNvPicPr>
              <a:picLocks noChangeAspect="1"/>
            </p:cNvPicPr>
            <p:nvPr/>
          </p:nvPicPr>
          <p:blipFill>
            <a:blip r:embed="rId14">
              <a:extLst/>
            </a:blip>
            <a:stretch>
              <a:fillRect/>
            </a:stretch>
          </p:blipFill>
          <p:spPr>
            <a:xfrm>
              <a:off x="751610" y="4091760"/>
              <a:ext cx="207605" cy="207606"/>
            </a:xfrm>
            <a:prstGeom prst="rect">
              <a:avLst/>
            </a:prstGeom>
            <a:ln w="12700">
              <a:miter lim="400000"/>
            </a:ln>
          </p:spPr>
        </p:pic>
        <p:pic>
          <p:nvPicPr>
            <p:cNvPr id="111" name="image21.png"/>
            <p:cNvPicPr>
              <a:picLocks noChangeAspect="1"/>
            </p:cNvPicPr>
            <p:nvPr/>
          </p:nvPicPr>
          <p:blipFill>
            <a:blip r:embed="rId14">
              <a:extLst/>
            </a:blip>
            <a:stretch>
              <a:fillRect/>
            </a:stretch>
          </p:blipFill>
          <p:spPr>
            <a:xfrm>
              <a:off x="599536" y="4110324"/>
              <a:ext cx="207605" cy="207607"/>
            </a:xfrm>
            <a:prstGeom prst="rect">
              <a:avLst/>
            </a:prstGeom>
            <a:ln w="12700">
              <a:miter lim="400000"/>
            </a:ln>
          </p:spPr>
        </p:pic>
      </p:grpSp>
      <p:pic>
        <p:nvPicPr>
          <p:cNvPr id="46" name="image34.png"/>
          <p:cNvPicPr>
            <a:picLocks noChangeAspect="1"/>
          </p:cNvPicPr>
          <p:nvPr/>
        </p:nvPicPr>
        <p:blipFill>
          <a:blip r:embed="rId8">
            <a:extLst/>
          </a:blip>
          <a:stretch>
            <a:fillRect/>
          </a:stretch>
        </p:blipFill>
        <p:spPr>
          <a:xfrm>
            <a:off x="6731975" y="2498257"/>
            <a:ext cx="293056" cy="293057"/>
          </a:xfrm>
          <a:prstGeom prst="rect">
            <a:avLst/>
          </a:prstGeom>
          <a:ln w="12700">
            <a:miter lim="400000"/>
          </a:ln>
        </p:spPr>
      </p:pic>
      <p:pic>
        <p:nvPicPr>
          <p:cNvPr id="61" name="image21.png"/>
          <p:cNvPicPr>
            <a:picLocks noChangeAspect="1"/>
          </p:cNvPicPr>
          <p:nvPr/>
        </p:nvPicPr>
        <p:blipFill>
          <a:blip r:embed="rId14">
            <a:extLst/>
          </a:blip>
          <a:stretch>
            <a:fillRect/>
          </a:stretch>
        </p:blipFill>
        <p:spPr>
          <a:xfrm>
            <a:off x="6086344" y="2504726"/>
            <a:ext cx="199156" cy="199156"/>
          </a:xfrm>
          <a:prstGeom prst="rect">
            <a:avLst/>
          </a:prstGeom>
          <a:ln w="12700">
            <a:miter lim="400000"/>
          </a:ln>
        </p:spPr>
      </p:pic>
      <p:pic>
        <p:nvPicPr>
          <p:cNvPr id="100" name="image34.png"/>
          <p:cNvPicPr>
            <a:picLocks noChangeAspect="1"/>
          </p:cNvPicPr>
          <p:nvPr/>
        </p:nvPicPr>
        <p:blipFill>
          <a:blip r:embed="rId8">
            <a:extLst/>
          </a:blip>
          <a:stretch>
            <a:fillRect/>
          </a:stretch>
        </p:blipFill>
        <p:spPr>
          <a:xfrm>
            <a:off x="5695648" y="3326596"/>
            <a:ext cx="293056" cy="293056"/>
          </a:xfrm>
          <a:prstGeom prst="rect">
            <a:avLst/>
          </a:prstGeom>
          <a:ln w="12700">
            <a:miter lim="400000"/>
          </a:ln>
        </p:spPr>
      </p:pic>
      <p:pic>
        <p:nvPicPr>
          <p:cNvPr id="106" name="image21.png"/>
          <p:cNvPicPr>
            <a:picLocks noChangeAspect="1"/>
          </p:cNvPicPr>
          <p:nvPr/>
        </p:nvPicPr>
        <p:blipFill>
          <a:blip r:embed="rId14">
            <a:extLst/>
          </a:blip>
          <a:stretch>
            <a:fillRect/>
          </a:stretch>
        </p:blipFill>
        <p:spPr>
          <a:xfrm>
            <a:off x="6099054" y="3449022"/>
            <a:ext cx="199156" cy="199156"/>
          </a:xfrm>
          <a:prstGeom prst="rect">
            <a:avLst/>
          </a:prstGeom>
          <a:ln w="12700">
            <a:miter lim="400000"/>
          </a:ln>
        </p:spPr>
      </p:pic>
    </p:spTree>
    <p:extLst>
      <p:ext uri="{BB962C8B-B14F-4D97-AF65-F5344CB8AC3E}">
        <p14:creationId xmlns:p14="http://schemas.microsoft.com/office/powerpoint/2010/main" val="35147403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24.png"/>
          <p:cNvPicPr>
            <a:picLocks noChangeAspect="1"/>
          </p:cNvPicPr>
          <p:nvPr/>
        </p:nvPicPr>
        <p:blipFill rotWithShape="1">
          <a:blip r:embed="rId3">
            <a:extLst/>
          </a:blip>
          <a:srcRect l="5114" r="6100" b="12929"/>
          <a:stretch/>
        </p:blipFill>
        <p:spPr>
          <a:xfrm>
            <a:off x="1" y="145335"/>
            <a:ext cx="9144000" cy="6725544"/>
          </a:xfrm>
          <a:prstGeom prst="rect">
            <a:avLst/>
          </a:prstGeom>
          <a:ln w="12700">
            <a:miter lim="400000"/>
          </a:ln>
        </p:spPr>
      </p:pic>
      <p:pic>
        <p:nvPicPr>
          <p:cNvPr id="90" name="image16.png"/>
          <p:cNvPicPr>
            <a:picLocks noChangeAspect="1"/>
          </p:cNvPicPr>
          <p:nvPr/>
        </p:nvPicPr>
        <p:blipFill>
          <a:blip r:embed="rId4">
            <a:extLst/>
          </a:blip>
          <a:stretch>
            <a:fillRect/>
          </a:stretch>
        </p:blipFill>
        <p:spPr>
          <a:xfrm>
            <a:off x="4143069" y="5049428"/>
            <a:ext cx="3776289" cy="1422367"/>
          </a:xfrm>
          <a:prstGeom prst="rect">
            <a:avLst/>
          </a:prstGeom>
          <a:ln w="12700">
            <a:miter lim="400000"/>
          </a:ln>
        </p:spPr>
      </p:pic>
      <p:pic>
        <p:nvPicPr>
          <p:cNvPr id="81" name="image19.png"/>
          <p:cNvPicPr>
            <a:picLocks noChangeAspect="1"/>
          </p:cNvPicPr>
          <p:nvPr/>
        </p:nvPicPr>
        <p:blipFill>
          <a:blip r:embed="rId5">
            <a:extLst/>
          </a:blip>
          <a:stretch>
            <a:fillRect/>
          </a:stretch>
        </p:blipFill>
        <p:spPr>
          <a:xfrm rot="842793">
            <a:off x="1918691" y="2691618"/>
            <a:ext cx="3260105" cy="2592135"/>
          </a:xfrm>
          <a:prstGeom prst="rect">
            <a:avLst/>
          </a:prstGeom>
          <a:ln w="12700">
            <a:miter lim="400000"/>
          </a:ln>
        </p:spPr>
      </p:pic>
      <p:pic>
        <p:nvPicPr>
          <p:cNvPr id="119" name="Picture 118" descr="01-MitoAn-TransBlackbo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sp>
        <p:nvSpPr>
          <p:cNvPr id="180" name="Shape 180"/>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a:solidFill>
                  <a:srgbClr val="FFFFFF"/>
                </a:solidFill>
                <a:latin typeface="Arial"/>
                <a:ea typeface="Arial"/>
                <a:cs typeface="Arial"/>
                <a:sym typeface="Arial"/>
              </a:defRPr>
            </a:lvl1pPr>
          </a:lstStyle>
          <a:p>
            <a:r>
              <a:rPr dirty="0">
                <a:solidFill>
                  <a:srgbClr val="002060"/>
                </a:solidFill>
              </a:rPr>
              <a:t>NORMOXIA</a:t>
            </a:r>
          </a:p>
        </p:txBody>
      </p:sp>
      <p:sp>
        <p:nvSpPr>
          <p:cNvPr id="195" name="Shape 195"/>
          <p:cNvSpPr/>
          <p:nvPr/>
        </p:nvSpPr>
        <p:spPr>
          <a:xfrm>
            <a:off x="2534936" y="3963872"/>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24"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pic>
        <p:nvPicPr>
          <p:cNvPr id="26" name="image4.png"/>
          <p:cNvPicPr>
            <a:picLocks noChangeAspect="1"/>
          </p:cNvPicPr>
          <p:nvPr/>
        </p:nvPicPr>
        <p:blipFill rotWithShape="1">
          <a:blip r:embed="rId7">
            <a:extLst/>
          </a:blip>
          <a:srcRect t="251"/>
          <a:stretch/>
        </p:blipFill>
        <p:spPr>
          <a:xfrm>
            <a:off x="0" y="-13424"/>
            <a:ext cx="9144001" cy="844818"/>
          </a:xfrm>
          <a:prstGeom prst="rect">
            <a:avLst/>
          </a:prstGeom>
          <a:ln w="12700">
            <a:miter lim="400000"/>
          </a:ln>
        </p:spPr>
      </p:pic>
      <p:sp>
        <p:nvSpPr>
          <p:cNvPr id="179" name="Shape 179"/>
          <p:cNvSpPr/>
          <p:nvPr/>
        </p:nvSpPr>
        <p:spPr>
          <a:xfrm>
            <a:off x="203199" y="401570"/>
            <a:ext cx="8676849"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t>Cellular Respiration: </a:t>
            </a:r>
            <a:r>
              <a:rPr lang="en-US" dirty="0"/>
              <a:t>During </a:t>
            </a:r>
            <a:r>
              <a:rPr lang="en-US" dirty="0" err="1"/>
              <a:t>Normoxia</a:t>
            </a:r>
            <a:r>
              <a:rPr lang="en-US" dirty="0"/>
              <a:t>, Cell Can Neutralize Most ROS</a:t>
            </a:r>
            <a:endParaRPr dirty="0"/>
          </a:p>
        </p:txBody>
      </p:sp>
      <p:sp>
        <p:nvSpPr>
          <p:cNvPr id="2" name="TextBox 1"/>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27" name="TextBox 26"/>
          <p:cNvSpPr txBox="1"/>
          <p:nvPr/>
        </p:nvSpPr>
        <p:spPr>
          <a:xfrm rot="20851288">
            <a:off x="1411531" y="1132230"/>
            <a:ext cx="455547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28" name="TextBox 27"/>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29" name="TextBox 28"/>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38" name="image34.png"/>
          <p:cNvPicPr>
            <a:picLocks noChangeAspect="1"/>
          </p:cNvPicPr>
          <p:nvPr/>
        </p:nvPicPr>
        <p:blipFill>
          <a:blip r:embed="rId8">
            <a:extLst/>
          </a:blip>
          <a:stretch>
            <a:fillRect/>
          </a:stretch>
        </p:blipFill>
        <p:spPr>
          <a:xfrm>
            <a:off x="1989368" y="2567046"/>
            <a:ext cx="293056" cy="293056"/>
          </a:xfrm>
          <a:prstGeom prst="rect">
            <a:avLst/>
          </a:prstGeom>
          <a:ln w="12700">
            <a:miter lim="400000"/>
          </a:ln>
        </p:spPr>
      </p:pic>
      <p:pic>
        <p:nvPicPr>
          <p:cNvPr id="39" name="image34.png"/>
          <p:cNvPicPr>
            <a:picLocks noChangeAspect="1"/>
          </p:cNvPicPr>
          <p:nvPr/>
        </p:nvPicPr>
        <p:blipFill>
          <a:blip r:embed="rId8">
            <a:extLst/>
          </a:blip>
          <a:stretch>
            <a:fillRect/>
          </a:stretch>
        </p:blipFill>
        <p:spPr>
          <a:xfrm>
            <a:off x="2339688" y="1994027"/>
            <a:ext cx="293056" cy="293056"/>
          </a:xfrm>
          <a:prstGeom prst="rect">
            <a:avLst/>
          </a:prstGeom>
          <a:ln w="12700">
            <a:miter lim="400000"/>
          </a:ln>
        </p:spPr>
      </p:pic>
      <p:pic>
        <p:nvPicPr>
          <p:cNvPr id="40" name="image34.png"/>
          <p:cNvPicPr>
            <a:picLocks noChangeAspect="1"/>
          </p:cNvPicPr>
          <p:nvPr/>
        </p:nvPicPr>
        <p:blipFill>
          <a:blip r:embed="rId8">
            <a:extLst/>
          </a:blip>
          <a:stretch>
            <a:fillRect/>
          </a:stretch>
        </p:blipFill>
        <p:spPr>
          <a:xfrm>
            <a:off x="3058898" y="1973867"/>
            <a:ext cx="293056" cy="293056"/>
          </a:xfrm>
          <a:prstGeom prst="rect">
            <a:avLst/>
          </a:prstGeom>
          <a:ln w="12700">
            <a:miter lim="400000"/>
          </a:ln>
        </p:spPr>
      </p:pic>
      <p:pic>
        <p:nvPicPr>
          <p:cNvPr id="41" name="image34.png"/>
          <p:cNvPicPr>
            <a:picLocks noChangeAspect="1"/>
          </p:cNvPicPr>
          <p:nvPr/>
        </p:nvPicPr>
        <p:blipFill>
          <a:blip r:embed="rId8">
            <a:extLst/>
          </a:blip>
          <a:stretch>
            <a:fillRect/>
          </a:stretch>
        </p:blipFill>
        <p:spPr>
          <a:xfrm>
            <a:off x="3950107" y="1488708"/>
            <a:ext cx="293056" cy="293056"/>
          </a:xfrm>
          <a:prstGeom prst="rect">
            <a:avLst/>
          </a:prstGeom>
          <a:ln w="12700">
            <a:miter lim="400000"/>
          </a:ln>
        </p:spPr>
      </p:pic>
      <p:pic>
        <p:nvPicPr>
          <p:cNvPr id="42" name="image34.png"/>
          <p:cNvPicPr>
            <a:picLocks noChangeAspect="1"/>
          </p:cNvPicPr>
          <p:nvPr/>
        </p:nvPicPr>
        <p:blipFill>
          <a:blip r:embed="rId8">
            <a:extLst/>
          </a:blip>
          <a:stretch>
            <a:fillRect/>
          </a:stretch>
        </p:blipFill>
        <p:spPr>
          <a:xfrm>
            <a:off x="3416858" y="1660652"/>
            <a:ext cx="293056" cy="293056"/>
          </a:xfrm>
          <a:prstGeom prst="rect">
            <a:avLst/>
          </a:prstGeom>
          <a:ln w="12700">
            <a:miter lim="400000"/>
          </a:ln>
        </p:spPr>
      </p:pic>
      <p:pic>
        <p:nvPicPr>
          <p:cNvPr id="43" name="image37.png"/>
          <p:cNvPicPr>
            <a:picLocks noChangeAspect="1"/>
          </p:cNvPicPr>
          <p:nvPr/>
        </p:nvPicPr>
        <p:blipFill>
          <a:blip r:embed="rId9">
            <a:extLst/>
          </a:blip>
          <a:stretch>
            <a:fillRect/>
          </a:stretch>
        </p:blipFill>
        <p:spPr>
          <a:xfrm>
            <a:off x="6719844" y="1840869"/>
            <a:ext cx="1332024" cy="1372275"/>
          </a:xfrm>
          <a:prstGeom prst="rect">
            <a:avLst/>
          </a:prstGeom>
          <a:ln w="12700">
            <a:miter lim="400000"/>
          </a:ln>
        </p:spPr>
      </p:pic>
      <p:pic>
        <p:nvPicPr>
          <p:cNvPr id="46" name="image34.png"/>
          <p:cNvPicPr>
            <a:picLocks noChangeAspect="1"/>
          </p:cNvPicPr>
          <p:nvPr/>
        </p:nvPicPr>
        <p:blipFill>
          <a:blip r:embed="rId8">
            <a:extLst/>
          </a:blip>
          <a:stretch>
            <a:fillRect/>
          </a:stretch>
        </p:blipFill>
        <p:spPr>
          <a:xfrm>
            <a:off x="6731975" y="2498257"/>
            <a:ext cx="293056" cy="293057"/>
          </a:xfrm>
          <a:prstGeom prst="rect">
            <a:avLst/>
          </a:prstGeom>
          <a:ln w="12700">
            <a:miter lim="400000"/>
          </a:ln>
        </p:spPr>
      </p:pic>
      <p:pic>
        <p:nvPicPr>
          <p:cNvPr id="47" name="Picture 46"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97211" y="2218300"/>
            <a:ext cx="514405" cy="590515"/>
          </a:xfrm>
          <a:prstGeom prst="rect">
            <a:avLst/>
          </a:prstGeom>
        </p:spPr>
      </p:pic>
      <p:pic>
        <p:nvPicPr>
          <p:cNvPr id="48" name="Picture 47"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18944" y="2514633"/>
            <a:ext cx="514405" cy="590515"/>
          </a:xfrm>
          <a:prstGeom prst="rect">
            <a:avLst/>
          </a:prstGeom>
        </p:spPr>
      </p:pic>
      <p:pic>
        <p:nvPicPr>
          <p:cNvPr id="49" name="Picture 48"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27978" y="2772867"/>
            <a:ext cx="514405" cy="590515"/>
          </a:xfrm>
          <a:prstGeom prst="rect">
            <a:avLst/>
          </a:prstGeom>
        </p:spPr>
      </p:pic>
      <p:pic>
        <p:nvPicPr>
          <p:cNvPr id="50" name="Picture 49"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6277" y="2925267"/>
            <a:ext cx="514405" cy="590515"/>
          </a:xfrm>
          <a:prstGeom prst="rect">
            <a:avLst/>
          </a:prstGeom>
        </p:spPr>
      </p:pic>
      <p:pic>
        <p:nvPicPr>
          <p:cNvPr id="51" name="Picture 50"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8010" y="3221600"/>
            <a:ext cx="514405" cy="590515"/>
          </a:xfrm>
          <a:prstGeom prst="rect">
            <a:avLst/>
          </a:prstGeom>
        </p:spPr>
      </p:pic>
      <p:pic>
        <p:nvPicPr>
          <p:cNvPr id="52" name="Picture 51" descr="NEW-ATP-blu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7044" y="3479834"/>
            <a:ext cx="514405" cy="590515"/>
          </a:xfrm>
          <a:prstGeom prst="rect">
            <a:avLst/>
          </a:prstGeom>
        </p:spPr>
      </p:pic>
      <p:pic>
        <p:nvPicPr>
          <p:cNvPr id="54" name="image28.png"/>
          <p:cNvPicPr>
            <a:picLocks noChangeAspect="1"/>
          </p:cNvPicPr>
          <p:nvPr/>
        </p:nvPicPr>
        <p:blipFill>
          <a:blip r:embed="rId11">
            <a:extLst/>
          </a:blip>
          <a:stretch>
            <a:fillRect/>
          </a:stretch>
        </p:blipFill>
        <p:spPr>
          <a:xfrm>
            <a:off x="6595288" y="1158170"/>
            <a:ext cx="594525" cy="1224188"/>
          </a:xfrm>
          <a:prstGeom prst="rect">
            <a:avLst/>
          </a:prstGeom>
          <a:ln w="12700">
            <a:miter lim="400000"/>
          </a:ln>
        </p:spPr>
      </p:pic>
      <p:pic>
        <p:nvPicPr>
          <p:cNvPr id="45" name="image34.png"/>
          <p:cNvPicPr>
            <a:picLocks noChangeAspect="1"/>
          </p:cNvPicPr>
          <p:nvPr/>
        </p:nvPicPr>
        <p:blipFill>
          <a:blip r:embed="rId8">
            <a:extLst/>
          </a:blip>
          <a:stretch>
            <a:fillRect/>
          </a:stretch>
        </p:blipFill>
        <p:spPr>
          <a:xfrm>
            <a:off x="6731975" y="1048617"/>
            <a:ext cx="293056" cy="293056"/>
          </a:xfrm>
          <a:prstGeom prst="rect">
            <a:avLst/>
          </a:prstGeom>
          <a:ln w="12700">
            <a:miter lim="400000"/>
          </a:ln>
        </p:spPr>
      </p:pic>
      <p:pic>
        <p:nvPicPr>
          <p:cNvPr id="44" name="image35.png"/>
          <p:cNvPicPr>
            <a:picLocks noChangeAspect="1"/>
          </p:cNvPicPr>
          <p:nvPr/>
        </p:nvPicPr>
        <p:blipFill>
          <a:blip r:embed="rId12">
            <a:extLst/>
          </a:blip>
          <a:stretch>
            <a:fillRect/>
          </a:stretch>
        </p:blipFill>
        <p:spPr>
          <a:xfrm rot="10793218">
            <a:off x="6704196" y="1091631"/>
            <a:ext cx="348613" cy="1412752"/>
          </a:xfrm>
          <a:prstGeom prst="rect">
            <a:avLst/>
          </a:prstGeom>
          <a:ln w="12700">
            <a:miter lim="400000"/>
          </a:ln>
        </p:spPr>
      </p:pic>
      <p:pic>
        <p:nvPicPr>
          <p:cNvPr id="55" name="image34.png"/>
          <p:cNvPicPr>
            <a:picLocks noChangeAspect="1"/>
          </p:cNvPicPr>
          <p:nvPr/>
        </p:nvPicPr>
        <p:blipFill>
          <a:blip r:embed="rId8">
            <a:extLst/>
          </a:blip>
          <a:stretch>
            <a:fillRect/>
          </a:stretch>
        </p:blipFill>
        <p:spPr>
          <a:xfrm>
            <a:off x="4629371" y="1393749"/>
            <a:ext cx="293056" cy="293056"/>
          </a:xfrm>
          <a:prstGeom prst="rect">
            <a:avLst/>
          </a:prstGeom>
          <a:ln w="12700">
            <a:miter lim="400000"/>
          </a:ln>
        </p:spPr>
      </p:pic>
      <p:pic>
        <p:nvPicPr>
          <p:cNvPr id="56" name="image34.png"/>
          <p:cNvPicPr>
            <a:picLocks noChangeAspect="1"/>
          </p:cNvPicPr>
          <p:nvPr/>
        </p:nvPicPr>
        <p:blipFill>
          <a:blip r:embed="rId8">
            <a:extLst/>
          </a:blip>
          <a:stretch>
            <a:fillRect/>
          </a:stretch>
        </p:blipFill>
        <p:spPr>
          <a:xfrm>
            <a:off x="5158935" y="1097236"/>
            <a:ext cx="293056" cy="293056"/>
          </a:xfrm>
          <a:prstGeom prst="rect">
            <a:avLst/>
          </a:prstGeom>
          <a:ln w="12700">
            <a:miter lim="400000"/>
          </a:ln>
        </p:spPr>
      </p:pic>
      <p:pic>
        <p:nvPicPr>
          <p:cNvPr id="57" name="image34.png"/>
          <p:cNvPicPr>
            <a:picLocks noChangeAspect="1"/>
          </p:cNvPicPr>
          <p:nvPr/>
        </p:nvPicPr>
        <p:blipFill>
          <a:blip r:embed="rId8">
            <a:extLst/>
          </a:blip>
          <a:stretch>
            <a:fillRect/>
          </a:stretch>
        </p:blipFill>
        <p:spPr>
          <a:xfrm>
            <a:off x="6409746" y="830485"/>
            <a:ext cx="293056" cy="293056"/>
          </a:xfrm>
          <a:prstGeom prst="rect">
            <a:avLst/>
          </a:prstGeom>
          <a:ln w="12700">
            <a:miter lim="400000"/>
          </a:ln>
        </p:spPr>
      </p:pic>
      <p:pic>
        <p:nvPicPr>
          <p:cNvPr id="58" name="image32.png"/>
          <p:cNvPicPr>
            <a:picLocks noChangeAspect="1"/>
          </p:cNvPicPr>
          <p:nvPr/>
        </p:nvPicPr>
        <p:blipFill>
          <a:blip r:embed="rId13">
            <a:extLst/>
          </a:blip>
          <a:stretch>
            <a:fillRect/>
          </a:stretch>
        </p:blipFill>
        <p:spPr>
          <a:xfrm rot="3379789">
            <a:off x="4559976" y="1827820"/>
            <a:ext cx="1140083" cy="1191612"/>
          </a:xfrm>
          <a:prstGeom prst="rect">
            <a:avLst/>
          </a:prstGeom>
          <a:ln w="12700">
            <a:miter lim="400000"/>
          </a:ln>
        </p:spPr>
      </p:pic>
      <p:pic>
        <p:nvPicPr>
          <p:cNvPr id="60" name="image21.png"/>
          <p:cNvPicPr>
            <a:picLocks noChangeAspect="1"/>
          </p:cNvPicPr>
          <p:nvPr/>
        </p:nvPicPr>
        <p:blipFill>
          <a:blip r:embed="rId14">
            <a:extLst/>
          </a:blip>
          <a:stretch>
            <a:fillRect/>
          </a:stretch>
        </p:blipFill>
        <p:spPr>
          <a:xfrm>
            <a:off x="5988704" y="2135054"/>
            <a:ext cx="199156" cy="199156"/>
          </a:xfrm>
          <a:prstGeom prst="rect">
            <a:avLst/>
          </a:prstGeom>
          <a:ln w="12700">
            <a:miter lim="400000"/>
          </a:ln>
        </p:spPr>
      </p:pic>
      <p:pic>
        <p:nvPicPr>
          <p:cNvPr id="61" name="image21.png"/>
          <p:cNvPicPr>
            <a:picLocks noChangeAspect="1"/>
          </p:cNvPicPr>
          <p:nvPr/>
        </p:nvPicPr>
        <p:blipFill>
          <a:blip r:embed="rId14">
            <a:extLst/>
          </a:blip>
          <a:stretch>
            <a:fillRect/>
          </a:stretch>
        </p:blipFill>
        <p:spPr>
          <a:xfrm>
            <a:off x="6086344" y="2504726"/>
            <a:ext cx="199156" cy="199156"/>
          </a:xfrm>
          <a:prstGeom prst="rect">
            <a:avLst/>
          </a:prstGeom>
          <a:ln w="12700">
            <a:miter lim="400000"/>
          </a:ln>
        </p:spPr>
      </p:pic>
      <p:pic>
        <p:nvPicPr>
          <p:cNvPr id="62" name="image21.png"/>
          <p:cNvPicPr>
            <a:picLocks noChangeAspect="1"/>
          </p:cNvPicPr>
          <p:nvPr/>
        </p:nvPicPr>
        <p:blipFill>
          <a:blip r:embed="rId14">
            <a:extLst/>
          </a:blip>
          <a:stretch>
            <a:fillRect/>
          </a:stretch>
        </p:blipFill>
        <p:spPr>
          <a:xfrm>
            <a:off x="5466121" y="2623288"/>
            <a:ext cx="199156" cy="199156"/>
          </a:xfrm>
          <a:prstGeom prst="rect">
            <a:avLst/>
          </a:prstGeom>
          <a:ln w="12700">
            <a:miter lim="400000"/>
          </a:ln>
        </p:spPr>
      </p:pic>
      <p:pic>
        <p:nvPicPr>
          <p:cNvPr id="63" name="image21.png"/>
          <p:cNvPicPr>
            <a:picLocks noChangeAspect="1"/>
          </p:cNvPicPr>
          <p:nvPr/>
        </p:nvPicPr>
        <p:blipFill>
          <a:blip r:embed="rId14">
            <a:extLst/>
          </a:blip>
          <a:stretch>
            <a:fillRect/>
          </a:stretch>
        </p:blipFill>
        <p:spPr>
          <a:xfrm>
            <a:off x="5856642" y="2803169"/>
            <a:ext cx="199156" cy="199156"/>
          </a:xfrm>
          <a:prstGeom prst="rect">
            <a:avLst/>
          </a:prstGeom>
          <a:ln w="12700">
            <a:miter lim="400000"/>
          </a:ln>
        </p:spPr>
      </p:pic>
      <p:pic>
        <p:nvPicPr>
          <p:cNvPr id="64" name="image35.png"/>
          <p:cNvPicPr>
            <a:picLocks noChangeAspect="1"/>
          </p:cNvPicPr>
          <p:nvPr/>
        </p:nvPicPr>
        <p:blipFill>
          <a:blip r:embed="rId12">
            <a:extLst/>
          </a:blip>
          <a:stretch>
            <a:fillRect/>
          </a:stretch>
        </p:blipFill>
        <p:spPr>
          <a:xfrm rot="20116360">
            <a:off x="3321999" y="2212345"/>
            <a:ext cx="348612" cy="1412751"/>
          </a:xfrm>
          <a:prstGeom prst="rect">
            <a:avLst/>
          </a:prstGeom>
          <a:ln w="12700">
            <a:miter lim="400000"/>
          </a:ln>
        </p:spPr>
      </p:pic>
      <p:pic>
        <p:nvPicPr>
          <p:cNvPr id="66" name="image35.png"/>
          <p:cNvPicPr>
            <a:picLocks noChangeAspect="1"/>
          </p:cNvPicPr>
          <p:nvPr/>
        </p:nvPicPr>
        <p:blipFill>
          <a:blip r:embed="rId12">
            <a:extLst/>
          </a:blip>
          <a:stretch>
            <a:fillRect/>
          </a:stretch>
        </p:blipFill>
        <p:spPr>
          <a:xfrm rot="20116360">
            <a:off x="2649137" y="2493214"/>
            <a:ext cx="348612" cy="1412751"/>
          </a:xfrm>
          <a:prstGeom prst="rect">
            <a:avLst/>
          </a:prstGeom>
          <a:ln w="12700">
            <a:miter lim="400000"/>
          </a:ln>
        </p:spPr>
      </p:pic>
      <p:pic>
        <p:nvPicPr>
          <p:cNvPr id="68" name="image35.png"/>
          <p:cNvPicPr>
            <a:picLocks noChangeAspect="1"/>
          </p:cNvPicPr>
          <p:nvPr/>
        </p:nvPicPr>
        <p:blipFill>
          <a:blip r:embed="rId12">
            <a:extLst/>
          </a:blip>
          <a:stretch>
            <a:fillRect/>
          </a:stretch>
        </p:blipFill>
        <p:spPr>
          <a:xfrm rot="20116360">
            <a:off x="3968763" y="1891049"/>
            <a:ext cx="348612" cy="1412751"/>
          </a:xfrm>
          <a:prstGeom prst="rect">
            <a:avLst/>
          </a:prstGeom>
          <a:ln w="12700">
            <a:miter lim="400000"/>
          </a:ln>
        </p:spPr>
      </p:pic>
      <p:sp>
        <p:nvSpPr>
          <p:cNvPr id="80" name="Shape 431"/>
          <p:cNvSpPr/>
          <p:nvPr/>
        </p:nvSpPr>
        <p:spPr>
          <a:xfrm>
            <a:off x="228599" y="6532098"/>
            <a:ext cx="8510828" cy="4616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800" b="1">
                <a:solidFill>
                  <a:srgbClr val="535353"/>
                </a:solidFill>
                <a:latin typeface="Arial"/>
                <a:ea typeface="Arial"/>
                <a:cs typeface="Arial"/>
                <a:sym typeface="Arial"/>
              </a:defRPr>
            </a:pPr>
            <a:r>
              <a:rPr dirty="0"/>
              <a:t>References: 1</a:t>
            </a:r>
            <a:r>
              <a:rPr b="0" dirty="0"/>
              <a:t>. Murray RK, et al. </a:t>
            </a:r>
            <a:r>
              <a:rPr b="0" i="1" dirty="0"/>
              <a:t>Harper’s Illustrated Biochemistry</a:t>
            </a:r>
            <a:r>
              <a:rPr b="0" dirty="0"/>
              <a:t>, 28</a:t>
            </a:r>
            <a:r>
              <a:rPr b="0" baseline="29499" dirty="0"/>
              <a:t>th</a:t>
            </a:r>
            <a:r>
              <a:rPr b="0" dirty="0"/>
              <a:t> ed. McGraw-Hill’s Access Medicine, 2009.</a:t>
            </a:r>
            <a:br>
              <a:rPr b="0" dirty="0"/>
            </a:br>
            <a:r>
              <a:rPr dirty="0"/>
              <a:t>2.</a:t>
            </a:r>
            <a:r>
              <a:rPr b="0" dirty="0"/>
              <a:t> McCord JM. </a:t>
            </a:r>
            <a:r>
              <a:rPr b="0" i="1" dirty="0"/>
              <a:t>Am J Med. </a:t>
            </a:r>
            <a:r>
              <a:rPr b="0" dirty="0"/>
              <a:t>2000;108(8):652-659. </a:t>
            </a:r>
            <a:r>
              <a:rPr dirty="0"/>
              <a:t>3. </a:t>
            </a:r>
            <a:r>
              <a:rPr b="0" dirty="0"/>
              <a:t>Mach WJ, et al. </a:t>
            </a:r>
            <a:r>
              <a:rPr b="0" i="1" dirty="0" err="1"/>
              <a:t>Nurs</a:t>
            </a:r>
            <a:r>
              <a:rPr b="0" i="1" dirty="0"/>
              <a:t> Res </a:t>
            </a:r>
            <a:r>
              <a:rPr b="0" i="1" dirty="0" err="1"/>
              <a:t>Pract</a:t>
            </a:r>
            <a:r>
              <a:rPr b="0" i="1" dirty="0"/>
              <a:t>. </a:t>
            </a:r>
            <a:r>
              <a:rPr b="0" dirty="0"/>
              <a:t>20</a:t>
            </a:r>
            <a:r>
              <a:rPr lang="en-US" b="0" dirty="0"/>
              <a:t>1</a:t>
            </a:r>
            <a:r>
              <a:rPr b="0" dirty="0"/>
              <a:t>1:260482. </a:t>
            </a:r>
          </a:p>
          <a:p>
            <a:pPr>
              <a:defRPr sz="800">
                <a:solidFill>
                  <a:srgbClr val="535353"/>
                </a:solidFill>
                <a:latin typeface="Arial"/>
                <a:ea typeface="Arial"/>
                <a:cs typeface="Arial"/>
                <a:sym typeface="Arial"/>
              </a:defRPr>
            </a:pPr>
            <a:r>
              <a:rPr dirty="0"/>
              <a:t> </a:t>
            </a:r>
          </a:p>
        </p:txBody>
      </p:sp>
      <p:pic>
        <p:nvPicPr>
          <p:cNvPr id="82" name="image15.png"/>
          <p:cNvPicPr>
            <a:picLocks noChangeAspect="1"/>
          </p:cNvPicPr>
          <p:nvPr/>
        </p:nvPicPr>
        <p:blipFill>
          <a:blip r:embed="rId15">
            <a:extLst/>
          </a:blip>
          <a:stretch>
            <a:fillRect/>
          </a:stretch>
        </p:blipFill>
        <p:spPr>
          <a:xfrm>
            <a:off x="2401676" y="4560370"/>
            <a:ext cx="3508689" cy="1998330"/>
          </a:xfrm>
          <a:prstGeom prst="rect">
            <a:avLst/>
          </a:prstGeom>
          <a:ln w="12700">
            <a:miter lim="400000"/>
          </a:ln>
        </p:spPr>
      </p:pic>
      <p:pic>
        <p:nvPicPr>
          <p:cNvPr id="65" name="image34.png"/>
          <p:cNvPicPr>
            <a:picLocks noChangeAspect="1"/>
          </p:cNvPicPr>
          <p:nvPr/>
        </p:nvPicPr>
        <p:blipFill>
          <a:blip r:embed="rId8">
            <a:extLst/>
          </a:blip>
          <a:stretch>
            <a:fillRect/>
          </a:stretch>
        </p:blipFill>
        <p:spPr>
          <a:xfrm>
            <a:off x="3609314" y="3328916"/>
            <a:ext cx="293056" cy="293056"/>
          </a:xfrm>
          <a:prstGeom prst="rect">
            <a:avLst/>
          </a:prstGeom>
          <a:ln w="12700">
            <a:miter lim="400000"/>
          </a:ln>
        </p:spPr>
      </p:pic>
      <p:pic>
        <p:nvPicPr>
          <p:cNvPr id="67" name="image34.png"/>
          <p:cNvPicPr>
            <a:picLocks noChangeAspect="1"/>
          </p:cNvPicPr>
          <p:nvPr/>
        </p:nvPicPr>
        <p:blipFill>
          <a:blip r:embed="rId8">
            <a:extLst/>
          </a:blip>
          <a:stretch>
            <a:fillRect/>
          </a:stretch>
        </p:blipFill>
        <p:spPr>
          <a:xfrm>
            <a:off x="2936452" y="3609785"/>
            <a:ext cx="293056" cy="293056"/>
          </a:xfrm>
          <a:prstGeom prst="rect">
            <a:avLst/>
          </a:prstGeom>
          <a:ln w="12700">
            <a:miter lim="400000"/>
          </a:ln>
        </p:spPr>
      </p:pic>
      <p:pic>
        <p:nvPicPr>
          <p:cNvPr id="69" name="image34.png"/>
          <p:cNvPicPr>
            <a:picLocks noChangeAspect="1"/>
          </p:cNvPicPr>
          <p:nvPr/>
        </p:nvPicPr>
        <p:blipFill>
          <a:blip r:embed="rId8">
            <a:extLst/>
          </a:blip>
          <a:stretch>
            <a:fillRect/>
          </a:stretch>
        </p:blipFill>
        <p:spPr>
          <a:xfrm>
            <a:off x="4256078" y="3007620"/>
            <a:ext cx="293056" cy="293056"/>
          </a:xfrm>
          <a:prstGeom prst="rect">
            <a:avLst/>
          </a:prstGeom>
          <a:ln w="12700">
            <a:miter lim="400000"/>
          </a:ln>
        </p:spPr>
      </p:pic>
      <p:pic>
        <p:nvPicPr>
          <p:cNvPr id="83" name="image42.png"/>
          <p:cNvPicPr>
            <a:picLocks noChangeAspect="1"/>
          </p:cNvPicPr>
          <p:nvPr/>
        </p:nvPicPr>
        <p:blipFill>
          <a:blip r:embed="rId16">
            <a:extLst/>
          </a:blip>
          <a:stretch>
            <a:fillRect/>
          </a:stretch>
        </p:blipFill>
        <p:spPr>
          <a:xfrm>
            <a:off x="3743217" y="4736347"/>
            <a:ext cx="691611" cy="432258"/>
          </a:xfrm>
          <a:prstGeom prst="rect">
            <a:avLst/>
          </a:prstGeom>
          <a:ln w="12700">
            <a:miter lim="400000"/>
          </a:ln>
        </p:spPr>
      </p:pic>
      <p:pic>
        <p:nvPicPr>
          <p:cNvPr id="84" name="image34.png"/>
          <p:cNvPicPr>
            <a:picLocks noChangeAspect="1"/>
          </p:cNvPicPr>
          <p:nvPr/>
        </p:nvPicPr>
        <p:blipFill>
          <a:blip r:embed="rId8">
            <a:extLst/>
          </a:blip>
          <a:stretch>
            <a:fillRect/>
          </a:stretch>
        </p:blipFill>
        <p:spPr>
          <a:xfrm>
            <a:off x="3349776" y="4073770"/>
            <a:ext cx="293057" cy="293056"/>
          </a:xfrm>
          <a:prstGeom prst="rect">
            <a:avLst/>
          </a:prstGeom>
          <a:ln w="12700">
            <a:miter lim="400000"/>
          </a:ln>
        </p:spPr>
      </p:pic>
      <p:pic>
        <p:nvPicPr>
          <p:cNvPr id="85" name="image34.png"/>
          <p:cNvPicPr>
            <a:picLocks noChangeAspect="1"/>
          </p:cNvPicPr>
          <p:nvPr/>
        </p:nvPicPr>
        <p:blipFill>
          <a:blip r:embed="rId8">
            <a:extLst/>
          </a:blip>
          <a:stretch>
            <a:fillRect/>
          </a:stretch>
        </p:blipFill>
        <p:spPr>
          <a:xfrm>
            <a:off x="4299063" y="4490110"/>
            <a:ext cx="293056" cy="293057"/>
          </a:xfrm>
          <a:prstGeom prst="rect">
            <a:avLst/>
          </a:prstGeom>
          <a:ln w="12700">
            <a:miter lim="400000"/>
          </a:ln>
        </p:spPr>
      </p:pic>
      <p:pic>
        <p:nvPicPr>
          <p:cNvPr id="86" name="image34.png"/>
          <p:cNvPicPr>
            <a:picLocks noChangeAspect="1"/>
          </p:cNvPicPr>
          <p:nvPr/>
        </p:nvPicPr>
        <p:blipFill>
          <a:blip r:embed="rId8">
            <a:extLst/>
          </a:blip>
          <a:stretch>
            <a:fillRect/>
          </a:stretch>
        </p:blipFill>
        <p:spPr>
          <a:xfrm>
            <a:off x="3803578" y="4305097"/>
            <a:ext cx="293056" cy="293056"/>
          </a:xfrm>
          <a:prstGeom prst="rect">
            <a:avLst/>
          </a:prstGeom>
          <a:ln w="12700">
            <a:miter lim="400000"/>
          </a:ln>
        </p:spPr>
      </p:pic>
      <p:pic>
        <p:nvPicPr>
          <p:cNvPr id="87" name="image21.png"/>
          <p:cNvPicPr>
            <a:picLocks noChangeAspect="1"/>
          </p:cNvPicPr>
          <p:nvPr/>
        </p:nvPicPr>
        <p:blipFill>
          <a:blip r:embed="rId14">
            <a:extLst/>
          </a:blip>
          <a:stretch>
            <a:fillRect/>
          </a:stretch>
        </p:blipFill>
        <p:spPr>
          <a:xfrm>
            <a:off x="3656264" y="3818650"/>
            <a:ext cx="199155" cy="199156"/>
          </a:xfrm>
          <a:prstGeom prst="rect">
            <a:avLst/>
          </a:prstGeom>
          <a:ln w="12700">
            <a:miter lim="400000"/>
          </a:ln>
        </p:spPr>
      </p:pic>
      <p:pic>
        <p:nvPicPr>
          <p:cNvPr id="88" name="image21.png"/>
          <p:cNvPicPr>
            <a:picLocks noChangeAspect="1"/>
          </p:cNvPicPr>
          <p:nvPr/>
        </p:nvPicPr>
        <p:blipFill>
          <a:blip r:embed="rId14">
            <a:extLst/>
          </a:blip>
          <a:stretch>
            <a:fillRect/>
          </a:stretch>
        </p:blipFill>
        <p:spPr>
          <a:xfrm>
            <a:off x="3401076" y="4636638"/>
            <a:ext cx="199156" cy="199156"/>
          </a:xfrm>
          <a:prstGeom prst="rect">
            <a:avLst/>
          </a:prstGeom>
          <a:ln w="12700">
            <a:miter lim="400000"/>
          </a:ln>
        </p:spPr>
      </p:pic>
      <p:pic>
        <p:nvPicPr>
          <p:cNvPr id="89" name="image21.png"/>
          <p:cNvPicPr>
            <a:picLocks noChangeAspect="1"/>
          </p:cNvPicPr>
          <p:nvPr/>
        </p:nvPicPr>
        <p:blipFill>
          <a:blip r:embed="rId14">
            <a:extLst/>
          </a:blip>
          <a:stretch>
            <a:fillRect/>
          </a:stretch>
        </p:blipFill>
        <p:spPr>
          <a:xfrm>
            <a:off x="4129276" y="3485537"/>
            <a:ext cx="199156" cy="199156"/>
          </a:xfrm>
          <a:prstGeom prst="rect">
            <a:avLst/>
          </a:prstGeom>
          <a:ln w="12700">
            <a:miter lim="400000"/>
          </a:ln>
        </p:spPr>
      </p:pic>
      <p:pic>
        <p:nvPicPr>
          <p:cNvPr id="92" name="image44.png"/>
          <p:cNvPicPr>
            <a:picLocks noChangeAspect="1"/>
          </p:cNvPicPr>
          <p:nvPr/>
        </p:nvPicPr>
        <p:blipFill>
          <a:blip r:embed="rId17">
            <a:extLst/>
          </a:blip>
          <a:stretch>
            <a:fillRect/>
          </a:stretch>
        </p:blipFill>
        <p:spPr>
          <a:xfrm>
            <a:off x="3624730" y="5803196"/>
            <a:ext cx="867541" cy="563904"/>
          </a:xfrm>
          <a:prstGeom prst="rect">
            <a:avLst/>
          </a:prstGeom>
          <a:ln w="12700">
            <a:miter lim="400000"/>
          </a:ln>
        </p:spPr>
      </p:pic>
      <p:pic>
        <p:nvPicPr>
          <p:cNvPr id="93" name="image45.png"/>
          <p:cNvPicPr>
            <a:picLocks noChangeAspect="1"/>
          </p:cNvPicPr>
          <p:nvPr/>
        </p:nvPicPr>
        <p:blipFill>
          <a:blip r:embed="rId18">
            <a:extLst/>
          </a:blip>
          <a:stretch>
            <a:fillRect/>
          </a:stretch>
        </p:blipFill>
        <p:spPr>
          <a:xfrm>
            <a:off x="2811238" y="5263942"/>
            <a:ext cx="685066" cy="491536"/>
          </a:xfrm>
          <a:prstGeom prst="rect">
            <a:avLst/>
          </a:prstGeom>
          <a:ln w="12700">
            <a:miter lim="400000"/>
          </a:ln>
        </p:spPr>
      </p:pic>
      <p:pic>
        <p:nvPicPr>
          <p:cNvPr id="94" name="image46.png"/>
          <p:cNvPicPr>
            <a:picLocks noChangeAspect="1"/>
          </p:cNvPicPr>
          <p:nvPr/>
        </p:nvPicPr>
        <p:blipFill>
          <a:blip r:embed="rId19">
            <a:extLst/>
          </a:blip>
          <a:stretch>
            <a:fillRect/>
          </a:stretch>
        </p:blipFill>
        <p:spPr>
          <a:xfrm>
            <a:off x="4629371" y="5263941"/>
            <a:ext cx="586935" cy="461164"/>
          </a:xfrm>
          <a:prstGeom prst="rect">
            <a:avLst/>
          </a:prstGeom>
          <a:ln w="12700">
            <a:miter lim="400000"/>
          </a:ln>
        </p:spPr>
      </p:pic>
      <p:sp>
        <p:nvSpPr>
          <p:cNvPr id="95" name="Shape 472"/>
          <p:cNvSpPr/>
          <p:nvPr/>
        </p:nvSpPr>
        <p:spPr>
          <a:xfrm>
            <a:off x="916054" y="5433213"/>
            <a:ext cx="1391417" cy="73866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lgn="ctr">
              <a:defRPr sz="1000" b="1">
                <a:solidFill>
                  <a:srgbClr val="535353"/>
                </a:solidFill>
                <a:latin typeface="Arial"/>
                <a:ea typeface="Arial"/>
                <a:cs typeface="Arial"/>
                <a:sym typeface="Arial"/>
              </a:defRPr>
            </a:lvl1pPr>
          </a:lstStyle>
          <a:p>
            <a:r>
              <a:rPr sz="1400" dirty="0">
                <a:solidFill>
                  <a:schemeClr val="tx1"/>
                </a:solidFill>
              </a:rPr>
              <a:t>Reactive </a:t>
            </a:r>
            <a:r>
              <a:rPr lang="en-US" sz="1400" dirty="0">
                <a:solidFill>
                  <a:schemeClr val="tx1"/>
                </a:solidFill>
              </a:rPr>
              <a:t/>
            </a:r>
            <a:br>
              <a:rPr lang="en-US" sz="1400" dirty="0">
                <a:solidFill>
                  <a:schemeClr val="tx1"/>
                </a:solidFill>
              </a:rPr>
            </a:br>
            <a:r>
              <a:rPr sz="1400" dirty="0">
                <a:solidFill>
                  <a:schemeClr val="tx1"/>
                </a:solidFill>
              </a:rPr>
              <a:t>oxygen </a:t>
            </a:r>
            <a:r>
              <a:rPr lang="en-US" sz="1400" dirty="0">
                <a:solidFill>
                  <a:schemeClr val="tx1"/>
                </a:solidFill>
              </a:rPr>
              <a:t/>
            </a:r>
            <a:br>
              <a:rPr lang="en-US" sz="1400" dirty="0">
                <a:solidFill>
                  <a:schemeClr val="tx1"/>
                </a:solidFill>
              </a:rPr>
            </a:br>
            <a:r>
              <a:rPr sz="1400" dirty="0">
                <a:solidFill>
                  <a:schemeClr val="tx1"/>
                </a:solidFill>
              </a:rPr>
              <a:t>species (ROS)</a:t>
            </a:r>
          </a:p>
        </p:txBody>
      </p:sp>
      <p:pic>
        <p:nvPicPr>
          <p:cNvPr id="97" name="image42.png"/>
          <p:cNvPicPr>
            <a:picLocks noChangeAspect="1"/>
          </p:cNvPicPr>
          <p:nvPr/>
        </p:nvPicPr>
        <p:blipFill>
          <a:blip r:embed="rId16">
            <a:extLst/>
          </a:blip>
          <a:stretch>
            <a:fillRect/>
          </a:stretch>
        </p:blipFill>
        <p:spPr>
          <a:xfrm>
            <a:off x="4009967" y="3854220"/>
            <a:ext cx="691611" cy="432258"/>
          </a:xfrm>
          <a:prstGeom prst="rect">
            <a:avLst/>
          </a:prstGeom>
          <a:ln w="12700">
            <a:miter lim="400000"/>
          </a:ln>
        </p:spPr>
      </p:pic>
      <p:sp>
        <p:nvSpPr>
          <p:cNvPr id="96" name="Shape 519"/>
          <p:cNvSpPr/>
          <p:nvPr/>
        </p:nvSpPr>
        <p:spPr>
          <a:xfrm>
            <a:off x="5641427" y="5415709"/>
            <a:ext cx="2090300" cy="738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r>
              <a:rPr lang="en-US" sz="1400" dirty="0">
                <a:solidFill>
                  <a:schemeClr val="tx1"/>
                </a:solidFill>
              </a:rPr>
              <a:t>A</a:t>
            </a:r>
            <a:r>
              <a:rPr sz="1400" dirty="0">
                <a:solidFill>
                  <a:schemeClr val="tx1"/>
                </a:solidFill>
              </a:rPr>
              <a:t>ntioxidants </a:t>
            </a:r>
            <a:endParaRPr lang="en-US" sz="1400" dirty="0">
              <a:solidFill>
                <a:schemeClr val="tx1"/>
              </a:solidFill>
            </a:endParaRPr>
          </a:p>
          <a:p>
            <a:pPr algn="ctr">
              <a:defRPr sz="1300" b="1">
                <a:solidFill>
                  <a:srgbClr val="FFFFFF"/>
                </a:solidFill>
                <a:latin typeface="Arial"/>
                <a:ea typeface="Arial"/>
                <a:cs typeface="Arial"/>
                <a:sym typeface="Arial"/>
              </a:defRPr>
            </a:pPr>
            <a:r>
              <a:rPr sz="1400" dirty="0">
                <a:solidFill>
                  <a:schemeClr val="tx1"/>
                </a:solidFill>
              </a:rPr>
              <a:t>(</a:t>
            </a:r>
            <a:r>
              <a:rPr sz="1400" dirty="0" err="1">
                <a:solidFill>
                  <a:schemeClr val="tx1"/>
                </a:solidFill>
              </a:rPr>
              <a:t>eg</a:t>
            </a:r>
            <a:r>
              <a:rPr sz="1400" dirty="0">
                <a:solidFill>
                  <a:schemeClr val="tx1"/>
                </a:solidFill>
              </a:rPr>
              <a:t>, SOD, GSH, catalase)</a:t>
            </a:r>
          </a:p>
        </p:txBody>
      </p:sp>
      <p:pic>
        <p:nvPicPr>
          <p:cNvPr id="98" name="image41.png"/>
          <p:cNvPicPr>
            <a:picLocks noChangeAspect="1"/>
          </p:cNvPicPr>
          <p:nvPr/>
        </p:nvPicPr>
        <p:blipFill>
          <a:blip r:embed="rId20">
            <a:extLst/>
          </a:blip>
          <a:stretch>
            <a:fillRect/>
          </a:stretch>
        </p:blipFill>
        <p:spPr>
          <a:xfrm>
            <a:off x="7739367" y="5094887"/>
            <a:ext cx="662613" cy="507623"/>
          </a:xfrm>
          <a:prstGeom prst="rect">
            <a:avLst/>
          </a:prstGeom>
          <a:ln w="12700">
            <a:miter lim="400000"/>
          </a:ln>
        </p:spPr>
      </p:pic>
      <p:pic>
        <p:nvPicPr>
          <p:cNvPr id="99" name="image41.png"/>
          <p:cNvPicPr>
            <a:picLocks noChangeAspect="1"/>
          </p:cNvPicPr>
          <p:nvPr/>
        </p:nvPicPr>
        <p:blipFill>
          <a:blip r:embed="rId20">
            <a:extLst/>
          </a:blip>
          <a:stretch>
            <a:fillRect/>
          </a:stretch>
        </p:blipFill>
        <p:spPr>
          <a:xfrm>
            <a:off x="8069984" y="5859477"/>
            <a:ext cx="662613" cy="507622"/>
          </a:xfrm>
          <a:prstGeom prst="rect">
            <a:avLst/>
          </a:prstGeom>
          <a:ln w="12700">
            <a:miter lim="400000"/>
          </a:ln>
        </p:spPr>
      </p:pic>
      <p:pic>
        <p:nvPicPr>
          <p:cNvPr id="101" name="image40.png"/>
          <p:cNvPicPr>
            <a:picLocks noChangeAspect="1"/>
          </p:cNvPicPr>
          <p:nvPr/>
        </p:nvPicPr>
        <p:blipFill>
          <a:blip r:embed="rId21">
            <a:extLst/>
          </a:blip>
          <a:stretch>
            <a:fillRect/>
          </a:stretch>
        </p:blipFill>
        <p:spPr>
          <a:xfrm rot="414811">
            <a:off x="4842924" y="2160780"/>
            <a:ext cx="2425098" cy="1897902"/>
          </a:xfrm>
          <a:prstGeom prst="rect">
            <a:avLst/>
          </a:prstGeom>
          <a:ln w="12700">
            <a:miter lim="400000"/>
          </a:ln>
        </p:spPr>
      </p:pic>
      <p:pic>
        <p:nvPicPr>
          <p:cNvPr id="102" name="image34.png"/>
          <p:cNvPicPr>
            <a:picLocks noChangeAspect="1"/>
          </p:cNvPicPr>
          <p:nvPr/>
        </p:nvPicPr>
        <p:blipFill>
          <a:blip r:embed="rId8">
            <a:extLst/>
          </a:blip>
          <a:stretch>
            <a:fillRect/>
          </a:stretch>
        </p:blipFill>
        <p:spPr>
          <a:xfrm>
            <a:off x="5695648" y="3326596"/>
            <a:ext cx="293056" cy="293056"/>
          </a:xfrm>
          <a:prstGeom prst="rect">
            <a:avLst/>
          </a:prstGeom>
          <a:ln w="12700">
            <a:miter lim="400000"/>
          </a:ln>
        </p:spPr>
      </p:pic>
      <p:pic>
        <p:nvPicPr>
          <p:cNvPr id="103" name="image34.png"/>
          <p:cNvPicPr>
            <a:picLocks noChangeAspect="1"/>
          </p:cNvPicPr>
          <p:nvPr/>
        </p:nvPicPr>
        <p:blipFill>
          <a:blip r:embed="rId8">
            <a:extLst/>
          </a:blip>
          <a:stretch>
            <a:fillRect/>
          </a:stretch>
        </p:blipFill>
        <p:spPr>
          <a:xfrm>
            <a:off x="6499328" y="3485537"/>
            <a:ext cx="293057" cy="293057"/>
          </a:xfrm>
          <a:prstGeom prst="rect">
            <a:avLst/>
          </a:prstGeom>
          <a:ln w="12700">
            <a:miter lim="400000"/>
          </a:ln>
        </p:spPr>
      </p:pic>
      <p:pic>
        <p:nvPicPr>
          <p:cNvPr id="104" name="image41.png"/>
          <p:cNvPicPr>
            <a:picLocks noChangeAspect="1"/>
          </p:cNvPicPr>
          <p:nvPr/>
        </p:nvPicPr>
        <p:blipFill>
          <a:blip r:embed="rId20">
            <a:extLst/>
          </a:blip>
          <a:stretch>
            <a:fillRect/>
          </a:stretch>
        </p:blipFill>
        <p:spPr>
          <a:xfrm>
            <a:off x="7025031" y="3844267"/>
            <a:ext cx="662613" cy="520626"/>
          </a:xfrm>
          <a:prstGeom prst="rect">
            <a:avLst/>
          </a:prstGeom>
          <a:ln w="12700">
            <a:miter lim="400000"/>
          </a:ln>
        </p:spPr>
      </p:pic>
      <p:pic>
        <p:nvPicPr>
          <p:cNvPr id="105" name="image41.png"/>
          <p:cNvPicPr>
            <a:picLocks noChangeAspect="1"/>
          </p:cNvPicPr>
          <p:nvPr/>
        </p:nvPicPr>
        <p:blipFill>
          <a:blip r:embed="rId20">
            <a:extLst/>
          </a:blip>
          <a:stretch>
            <a:fillRect/>
          </a:stretch>
        </p:blipFill>
        <p:spPr>
          <a:xfrm>
            <a:off x="6198632" y="4191313"/>
            <a:ext cx="662610" cy="520625"/>
          </a:xfrm>
          <a:prstGeom prst="rect">
            <a:avLst/>
          </a:prstGeom>
          <a:ln w="12700">
            <a:miter lim="400000"/>
          </a:ln>
        </p:spPr>
      </p:pic>
      <p:pic>
        <p:nvPicPr>
          <p:cNvPr id="106" name="image42.png"/>
          <p:cNvPicPr>
            <a:picLocks noChangeAspect="1"/>
          </p:cNvPicPr>
          <p:nvPr/>
        </p:nvPicPr>
        <p:blipFill>
          <a:blip r:embed="rId16">
            <a:extLst/>
          </a:blip>
          <a:stretch>
            <a:fillRect/>
          </a:stretch>
        </p:blipFill>
        <p:spPr>
          <a:xfrm>
            <a:off x="6244335" y="2971367"/>
            <a:ext cx="691611" cy="432256"/>
          </a:xfrm>
          <a:prstGeom prst="rect">
            <a:avLst/>
          </a:prstGeom>
          <a:ln w="12700">
            <a:miter lim="400000"/>
          </a:ln>
        </p:spPr>
      </p:pic>
      <p:pic>
        <p:nvPicPr>
          <p:cNvPr id="107" name="image42.png"/>
          <p:cNvPicPr>
            <a:picLocks noChangeAspect="1"/>
          </p:cNvPicPr>
          <p:nvPr/>
        </p:nvPicPr>
        <p:blipFill>
          <a:blip r:embed="rId16">
            <a:extLst/>
          </a:blip>
          <a:stretch>
            <a:fillRect/>
          </a:stretch>
        </p:blipFill>
        <p:spPr>
          <a:xfrm>
            <a:off x="5507021" y="3835633"/>
            <a:ext cx="691611" cy="432256"/>
          </a:xfrm>
          <a:prstGeom prst="rect">
            <a:avLst/>
          </a:prstGeom>
          <a:ln w="12700">
            <a:miter lim="400000"/>
          </a:ln>
        </p:spPr>
      </p:pic>
      <p:pic>
        <p:nvPicPr>
          <p:cNvPr id="108" name="image21.png"/>
          <p:cNvPicPr>
            <a:picLocks noChangeAspect="1"/>
          </p:cNvPicPr>
          <p:nvPr/>
        </p:nvPicPr>
        <p:blipFill>
          <a:blip r:embed="rId14">
            <a:extLst/>
          </a:blip>
          <a:stretch>
            <a:fillRect/>
          </a:stretch>
        </p:blipFill>
        <p:spPr>
          <a:xfrm>
            <a:off x="6099054" y="3449022"/>
            <a:ext cx="199156" cy="199156"/>
          </a:xfrm>
          <a:prstGeom prst="rect">
            <a:avLst/>
          </a:prstGeom>
          <a:ln w="12700">
            <a:miter lim="400000"/>
          </a:ln>
        </p:spPr>
      </p:pic>
      <p:pic>
        <p:nvPicPr>
          <p:cNvPr id="109" name="image21.png"/>
          <p:cNvPicPr>
            <a:picLocks noChangeAspect="1"/>
          </p:cNvPicPr>
          <p:nvPr/>
        </p:nvPicPr>
        <p:blipFill>
          <a:blip r:embed="rId14">
            <a:extLst/>
          </a:blip>
          <a:stretch>
            <a:fillRect/>
          </a:stretch>
        </p:blipFill>
        <p:spPr>
          <a:xfrm>
            <a:off x="6925453" y="3730238"/>
            <a:ext cx="199156" cy="199156"/>
          </a:xfrm>
          <a:prstGeom prst="rect">
            <a:avLst/>
          </a:prstGeom>
          <a:ln w="12700">
            <a:miter lim="400000"/>
          </a:ln>
        </p:spPr>
      </p:pic>
      <p:pic>
        <p:nvPicPr>
          <p:cNvPr id="110" name="image21.png"/>
          <p:cNvPicPr>
            <a:picLocks noChangeAspect="1"/>
          </p:cNvPicPr>
          <p:nvPr/>
        </p:nvPicPr>
        <p:blipFill>
          <a:blip r:embed="rId14">
            <a:extLst/>
          </a:blip>
          <a:stretch>
            <a:fillRect/>
          </a:stretch>
        </p:blipFill>
        <p:spPr>
          <a:xfrm>
            <a:off x="6308319" y="3812115"/>
            <a:ext cx="199156" cy="199156"/>
          </a:xfrm>
          <a:prstGeom prst="rect">
            <a:avLst/>
          </a:prstGeom>
          <a:ln w="12700">
            <a:miter lim="400000"/>
          </a:ln>
        </p:spPr>
      </p:pic>
      <p:pic>
        <p:nvPicPr>
          <p:cNvPr id="111" name="image34.png"/>
          <p:cNvPicPr>
            <a:picLocks noChangeAspect="1"/>
          </p:cNvPicPr>
          <p:nvPr/>
        </p:nvPicPr>
        <p:blipFill>
          <a:blip r:embed="rId8">
            <a:extLst/>
          </a:blip>
          <a:stretch>
            <a:fillRect/>
          </a:stretch>
        </p:blipFill>
        <p:spPr>
          <a:xfrm>
            <a:off x="6945463" y="3264098"/>
            <a:ext cx="293056" cy="293057"/>
          </a:xfrm>
          <a:prstGeom prst="rect">
            <a:avLst/>
          </a:prstGeom>
          <a:ln w="12700">
            <a:miter lim="400000"/>
          </a:ln>
        </p:spPr>
      </p:pic>
      <p:pic>
        <p:nvPicPr>
          <p:cNvPr id="112" name="image21.png"/>
          <p:cNvPicPr>
            <a:picLocks noChangeAspect="1"/>
          </p:cNvPicPr>
          <p:nvPr/>
        </p:nvPicPr>
        <p:blipFill>
          <a:blip r:embed="rId14">
            <a:extLst/>
          </a:blip>
          <a:stretch>
            <a:fillRect/>
          </a:stretch>
        </p:blipFill>
        <p:spPr>
          <a:xfrm>
            <a:off x="5657486" y="2040977"/>
            <a:ext cx="199156" cy="199156"/>
          </a:xfrm>
          <a:prstGeom prst="rect">
            <a:avLst/>
          </a:prstGeom>
          <a:ln w="12700">
            <a:miter lim="400000"/>
          </a:ln>
        </p:spPr>
      </p:pic>
      <p:grpSp>
        <p:nvGrpSpPr>
          <p:cNvPr id="91" name="Group 90"/>
          <p:cNvGrpSpPr/>
          <p:nvPr/>
        </p:nvGrpSpPr>
        <p:grpSpPr>
          <a:xfrm>
            <a:off x="226414" y="3319118"/>
            <a:ext cx="2051587" cy="1277381"/>
            <a:chOff x="226414" y="3319118"/>
            <a:chExt cx="2051587" cy="1277381"/>
          </a:xfrm>
        </p:grpSpPr>
        <p:pic>
          <p:nvPicPr>
            <p:cNvPr id="100" name="image32.png"/>
            <p:cNvPicPr>
              <a:picLocks noChangeAspect="1"/>
            </p:cNvPicPr>
            <p:nvPr/>
          </p:nvPicPr>
          <p:blipFill>
            <a:blip r:embed="rId13">
              <a:extLst/>
            </a:blip>
            <a:stretch>
              <a:fillRect/>
            </a:stretch>
          </p:blipFill>
          <p:spPr>
            <a:xfrm rot="16856755" flipV="1">
              <a:off x="1045790" y="3291887"/>
              <a:ext cx="1204980" cy="1259442"/>
            </a:xfrm>
            <a:prstGeom prst="rect">
              <a:avLst/>
            </a:prstGeom>
            <a:ln w="12700">
              <a:miter lim="400000"/>
            </a:ln>
          </p:spPr>
        </p:pic>
        <p:pic>
          <p:nvPicPr>
            <p:cNvPr id="113" name="Picture 11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114" name="image21.png"/>
            <p:cNvPicPr>
              <a:picLocks noChangeAspect="1"/>
            </p:cNvPicPr>
            <p:nvPr/>
          </p:nvPicPr>
          <p:blipFill>
            <a:blip r:embed="rId14">
              <a:extLst/>
            </a:blip>
            <a:stretch>
              <a:fillRect/>
            </a:stretch>
          </p:blipFill>
          <p:spPr>
            <a:xfrm>
              <a:off x="555218" y="3955430"/>
              <a:ext cx="207606" cy="207606"/>
            </a:xfrm>
            <a:prstGeom prst="rect">
              <a:avLst/>
            </a:prstGeom>
            <a:ln w="12700">
              <a:miter lim="400000"/>
            </a:ln>
          </p:spPr>
        </p:pic>
        <p:pic>
          <p:nvPicPr>
            <p:cNvPr id="115" name="image21.png"/>
            <p:cNvPicPr>
              <a:picLocks noChangeAspect="1"/>
            </p:cNvPicPr>
            <p:nvPr/>
          </p:nvPicPr>
          <p:blipFill>
            <a:blip r:embed="rId14">
              <a:extLst/>
            </a:blip>
            <a:stretch>
              <a:fillRect/>
            </a:stretch>
          </p:blipFill>
          <p:spPr>
            <a:xfrm>
              <a:off x="464177" y="4059340"/>
              <a:ext cx="207605" cy="207606"/>
            </a:xfrm>
            <a:prstGeom prst="rect">
              <a:avLst/>
            </a:prstGeom>
            <a:ln w="12700">
              <a:miter lim="400000"/>
            </a:ln>
          </p:spPr>
        </p:pic>
        <p:pic>
          <p:nvPicPr>
            <p:cNvPr id="116" name="image21.png"/>
            <p:cNvPicPr>
              <a:picLocks noChangeAspect="1"/>
            </p:cNvPicPr>
            <p:nvPr/>
          </p:nvPicPr>
          <p:blipFill>
            <a:blip r:embed="rId14">
              <a:extLst/>
            </a:blip>
            <a:stretch>
              <a:fillRect/>
            </a:stretch>
          </p:blipFill>
          <p:spPr>
            <a:xfrm>
              <a:off x="731267" y="3981016"/>
              <a:ext cx="207607" cy="207606"/>
            </a:xfrm>
            <a:prstGeom prst="rect">
              <a:avLst/>
            </a:prstGeom>
            <a:ln w="12700">
              <a:miter lim="400000"/>
            </a:ln>
          </p:spPr>
        </p:pic>
        <p:pic>
          <p:nvPicPr>
            <p:cNvPr id="117" name="image21.png"/>
            <p:cNvPicPr>
              <a:picLocks noChangeAspect="1"/>
            </p:cNvPicPr>
            <p:nvPr/>
          </p:nvPicPr>
          <p:blipFill>
            <a:blip r:embed="rId14">
              <a:extLst/>
            </a:blip>
            <a:stretch>
              <a:fillRect/>
            </a:stretch>
          </p:blipFill>
          <p:spPr>
            <a:xfrm>
              <a:off x="751610" y="4091760"/>
              <a:ext cx="207605" cy="207606"/>
            </a:xfrm>
            <a:prstGeom prst="rect">
              <a:avLst/>
            </a:prstGeom>
            <a:ln w="12700">
              <a:miter lim="400000"/>
            </a:ln>
          </p:spPr>
        </p:pic>
        <p:pic>
          <p:nvPicPr>
            <p:cNvPr id="118" name="image21.png"/>
            <p:cNvPicPr>
              <a:picLocks noChangeAspect="1"/>
            </p:cNvPicPr>
            <p:nvPr/>
          </p:nvPicPr>
          <p:blipFill>
            <a:blip r:embed="rId14">
              <a:extLst/>
            </a:blip>
            <a:stretch>
              <a:fillRect/>
            </a:stretch>
          </p:blipFill>
          <p:spPr>
            <a:xfrm>
              <a:off x="599536" y="4110324"/>
              <a:ext cx="207605" cy="207607"/>
            </a:xfrm>
            <a:prstGeom prst="rect">
              <a:avLst/>
            </a:prstGeom>
            <a:ln w="12700">
              <a:miter lim="400000"/>
            </a:ln>
          </p:spPr>
        </p:pic>
      </p:grpSp>
    </p:spTree>
    <p:extLst>
      <p:ext uri="{BB962C8B-B14F-4D97-AF65-F5344CB8AC3E}">
        <p14:creationId xmlns:p14="http://schemas.microsoft.com/office/powerpoint/2010/main" val="302845031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5" name="image4.png"/>
          <p:cNvPicPr>
            <a:picLocks noChangeAspect="1"/>
          </p:cNvPicPr>
          <p:nvPr/>
        </p:nvPicPr>
        <p:blipFill>
          <a:blip r:embed="rId3">
            <a:extLst/>
          </a:blip>
          <a:stretch>
            <a:fillRect/>
          </a:stretch>
        </p:blipFill>
        <p:spPr>
          <a:xfrm>
            <a:off x="-3" y="-15551"/>
            <a:ext cx="9144004" cy="846943"/>
          </a:xfrm>
          <a:prstGeom prst="rect">
            <a:avLst/>
          </a:prstGeom>
          <a:ln w="12700">
            <a:miter lim="400000"/>
          </a:ln>
        </p:spPr>
      </p:pic>
      <p:sp>
        <p:nvSpPr>
          <p:cNvPr id="556" name="Shape 556"/>
          <p:cNvSpPr/>
          <p:nvPr/>
        </p:nvSpPr>
        <p:spPr>
          <a:xfrm>
            <a:off x="16602" y="2551096"/>
            <a:ext cx="9110796" cy="104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lnSpcReduction="10000"/>
          </a:bodyPr>
          <a:lstStyle/>
          <a:p>
            <a:pPr algn="ctr">
              <a:lnSpc>
                <a:spcPct val="90000"/>
              </a:lnSpc>
              <a:defRPr sz="3500" b="1">
                <a:solidFill>
                  <a:srgbClr val="002060"/>
                </a:solidFill>
                <a:latin typeface="Arial"/>
                <a:ea typeface="Arial"/>
                <a:cs typeface="Arial"/>
                <a:sym typeface="Arial"/>
              </a:defRPr>
            </a:pPr>
            <a:r>
              <a:t>Cellular Respiration During</a:t>
            </a:r>
            <a:endParaRPr>
              <a:solidFill>
                <a:srgbClr val="FFFFFF"/>
              </a:solidFill>
            </a:endParaRPr>
          </a:p>
          <a:p>
            <a:pPr algn="ctr">
              <a:lnSpc>
                <a:spcPct val="90000"/>
              </a:lnSpc>
              <a:defRPr sz="3500" b="1">
                <a:solidFill>
                  <a:srgbClr val="00B0F0"/>
                </a:solidFill>
                <a:latin typeface="Arial"/>
                <a:ea typeface="Arial"/>
                <a:cs typeface="Arial"/>
                <a:sym typeface="Arial"/>
              </a:defRPr>
            </a:pPr>
            <a:r>
              <a:t>Hypoxia</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 name="image1.jpeg"/>
          <p:cNvPicPr>
            <a:picLocks noChangeAspect="1"/>
          </p:cNvPicPr>
          <p:nvPr/>
        </p:nvPicPr>
        <p:blipFill>
          <a:blip r:embed="rId3">
            <a:extLst/>
          </a:blip>
          <a:srcRect l="5429" r="6369" b="13602"/>
          <a:stretch>
            <a:fillRect/>
          </a:stretch>
        </p:blipFill>
        <p:spPr>
          <a:xfrm>
            <a:off x="-1" y="144610"/>
            <a:ext cx="9144003" cy="6717643"/>
          </a:xfrm>
          <a:prstGeom prst="rect">
            <a:avLst/>
          </a:prstGeom>
          <a:ln w="12700">
            <a:miter lim="400000"/>
          </a:ln>
        </p:spPr>
      </p:pic>
      <p:pic>
        <p:nvPicPr>
          <p:cNvPr id="53" name="Picture 52" descr="01-MitoAn-TransBlackbo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sp>
        <p:nvSpPr>
          <p:cNvPr id="559" name="Shape 559"/>
          <p:cNvSpPr/>
          <p:nvPr/>
        </p:nvSpPr>
        <p:spPr>
          <a:xfrm>
            <a:off x="228598" y="6527215"/>
            <a:ext cx="5302464" cy="3167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800" b="1">
                <a:solidFill>
                  <a:srgbClr val="535353"/>
                </a:solidFill>
                <a:latin typeface="Arial"/>
                <a:ea typeface="Arial"/>
                <a:cs typeface="Arial"/>
                <a:sym typeface="Arial"/>
              </a:defRPr>
            </a:pPr>
            <a:r>
              <a:rPr dirty="0"/>
              <a:t>References: 1</a:t>
            </a:r>
            <a:r>
              <a:rPr b="0" dirty="0"/>
              <a:t>. Murray RK, et al.</a:t>
            </a:r>
            <a:r>
              <a:rPr b="0" i="1" dirty="0"/>
              <a:t> Harper’s Illustrated Biochemistry,</a:t>
            </a:r>
            <a:r>
              <a:rPr b="0" dirty="0"/>
              <a:t> 28</a:t>
            </a:r>
            <a:r>
              <a:rPr b="0" baseline="29499" dirty="0"/>
              <a:t>th</a:t>
            </a:r>
            <a:r>
              <a:rPr b="0" dirty="0"/>
              <a:t> ed. McGraw-Hill’s Access Medicine, 2009. </a:t>
            </a:r>
            <a:r>
              <a:rPr dirty="0"/>
              <a:t>2.</a:t>
            </a:r>
            <a:r>
              <a:rPr b="0" dirty="0"/>
              <a:t> </a:t>
            </a:r>
            <a:r>
              <a:rPr b="0" dirty="0" err="1"/>
              <a:t>Michiels</a:t>
            </a:r>
            <a:r>
              <a:rPr b="0" dirty="0"/>
              <a:t> C. </a:t>
            </a:r>
            <a:r>
              <a:rPr b="0" i="1" dirty="0"/>
              <a:t>Am J </a:t>
            </a:r>
            <a:r>
              <a:rPr b="0" i="1" dirty="0" err="1"/>
              <a:t>Pathol</a:t>
            </a:r>
            <a:r>
              <a:rPr b="0" i="1" dirty="0"/>
              <a:t>. </a:t>
            </a:r>
            <a:r>
              <a:rPr b="0" dirty="0"/>
              <a:t>2004;164(6):1875-1882. </a:t>
            </a:r>
            <a:r>
              <a:rPr dirty="0"/>
              <a:t>3. </a:t>
            </a:r>
            <a:r>
              <a:rPr b="0" dirty="0" err="1"/>
              <a:t>Tafani</a:t>
            </a:r>
            <a:r>
              <a:rPr b="0" dirty="0"/>
              <a:t> M, et al. </a:t>
            </a:r>
            <a:r>
              <a:rPr b="0" i="1" dirty="0" err="1"/>
              <a:t>Oxid</a:t>
            </a:r>
            <a:r>
              <a:rPr b="0" i="1" dirty="0"/>
              <a:t> Med Cell </a:t>
            </a:r>
            <a:r>
              <a:rPr b="0" i="1" dirty="0" err="1"/>
              <a:t>Longev</a:t>
            </a:r>
            <a:r>
              <a:rPr b="0" i="1" dirty="0"/>
              <a:t>.</a:t>
            </a:r>
            <a:r>
              <a:rPr b="0" dirty="0"/>
              <a:t> 2016:3907147.</a:t>
            </a:r>
          </a:p>
        </p:txBody>
      </p:sp>
      <p:pic>
        <p:nvPicPr>
          <p:cNvPr id="560" name="image40.png"/>
          <p:cNvPicPr>
            <a:picLocks noChangeAspect="1"/>
          </p:cNvPicPr>
          <p:nvPr/>
        </p:nvPicPr>
        <p:blipFill>
          <a:blip r:embed="rId5">
            <a:extLst/>
          </a:blip>
          <a:stretch>
            <a:fillRect/>
          </a:stretch>
        </p:blipFill>
        <p:spPr>
          <a:xfrm>
            <a:off x="5301458" y="2334030"/>
            <a:ext cx="1738662" cy="1360691"/>
          </a:xfrm>
          <a:prstGeom prst="rect">
            <a:avLst/>
          </a:prstGeom>
          <a:ln w="12700">
            <a:miter lim="400000"/>
          </a:ln>
        </p:spPr>
      </p:pic>
      <p:pic>
        <p:nvPicPr>
          <p:cNvPr id="561" name="image4.png"/>
          <p:cNvPicPr>
            <a:picLocks noChangeAspect="1"/>
          </p:cNvPicPr>
          <p:nvPr/>
        </p:nvPicPr>
        <p:blipFill>
          <a:blip r:embed="rId6">
            <a:extLst/>
          </a:blip>
          <a:stretch>
            <a:fillRect/>
          </a:stretch>
        </p:blipFill>
        <p:spPr>
          <a:xfrm>
            <a:off x="0" y="-15549"/>
            <a:ext cx="9144001" cy="846943"/>
          </a:xfrm>
          <a:prstGeom prst="rect">
            <a:avLst/>
          </a:prstGeom>
          <a:ln w="12700">
            <a:miter lim="400000"/>
          </a:ln>
        </p:spPr>
      </p:pic>
      <p:sp>
        <p:nvSpPr>
          <p:cNvPr id="565" name="Shape 565"/>
          <p:cNvSpPr/>
          <p:nvPr/>
        </p:nvSpPr>
        <p:spPr>
          <a:xfrm>
            <a:off x="203199" y="400403"/>
            <a:ext cx="9779001" cy="3775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latin typeface="Arial" panose="020B0604020202020204" pitchFamily="34" charset="0"/>
                <a:cs typeface="Arial" panose="020B0604020202020204" pitchFamily="34" charset="0"/>
              </a:rPr>
              <a:t>Hypoxia</a:t>
            </a:r>
            <a:r>
              <a:rPr lang="en-US" dirty="0">
                <a:latin typeface="Arial" panose="020B0604020202020204" pitchFamily="34" charset="0"/>
                <a:cs typeface="Arial" panose="020B0604020202020204" pitchFamily="34" charset="0"/>
              </a:rPr>
              <a:t>: Less 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a:t>
            </a:r>
            <a:r>
              <a:rPr lang="en-US" dirty="0">
                <a:latin typeface="Arial" panose="020B0604020202020204" pitchFamily="34" charset="0"/>
                <a:cs typeface="Arial" panose="020B0604020202020204" pitchFamily="34" charset="0"/>
              </a:rPr>
              <a:t>Slowed Electron Transport </a:t>
            </a:r>
            <a:r>
              <a:rPr lang="en-US" dirty="0">
                <a:latin typeface="Arial" panose="020B0604020202020204" pitchFamily="34" charset="0"/>
                <a:cs typeface="Arial" panose="020B0604020202020204" pitchFamily="34" charset="0"/>
                <a:sym typeface="Wingdings" panose="05000000000000000000" pitchFamily="2" charset="2"/>
              </a:rPr>
              <a:t> Less ATP</a:t>
            </a:r>
            <a:r>
              <a:rPr lang="en-US" dirty="0">
                <a:latin typeface="Arial" panose="020B0604020202020204" pitchFamily="34" charset="0"/>
                <a:cs typeface="Arial" panose="020B0604020202020204" pitchFamily="34" charset="0"/>
              </a:rPr>
              <a:t> </a:t>
            </a:r>
          </a:p>
        </p:txBody>
      </p:sp>
      <p:sp>
        <p:nvSpPr>
          <p:cNvPr id="566" name="Shape 566"/>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cap="all">
                <a:solidFill>
                  <a:srgbClr val="FFFFFF"/>
                </a:solidFill>
                <a:latin typeface="Arial"/>
                <a:ea typeface="Arial"/>
                <a:cs typeface="Arial"/>
                <a:sym typeface="Arial"/>
              </a:defRPr>
            </a:lvl1pPr>
          </a:lstStyle>
          <a:p>
            <a:r>
              <a:rPr dirty="0">
                <a:solidFill>
                  <a:schemeClr val="bg1"/>
                </a:solidFill>
              </a:rPr>
              <a:t>Hypoxia</a:t>
            </a:r>
          </a:p>
        </p:txBody>
      </p:sp>
      <p:pic>
        <p:nvPicPr>
          <p:cNvPr id="574" name="image34.png"/>
          <p:cNvPicPr>
            <a:picLocks noChangeAspect="1"/>
          </p:cNvPicPr>
          <p:nvPr/>
        </p:nvPicPr>
        <p:blipFill>
          <a:blip r:embed="rId7">
            <a:extLst/>
          </a:blip>
          <a:stretch>
            <a:fillRect/>
          </a:stretch>
        </p:blipFill>
        <p:spPr>
          <a:xfrm>
            <a:off x="5487226" y="2935304"/>
            <a:ext cx="293058" cy="293057"/>
          </a:xfrm>
          <a:prstGeom prst="rect">
            <a:avLst/>
          </a:prstGeom>
          <a:ln w="12700">
            <a:miter lim="400000"/>
          </a:ln>
        </p:spPr>
      </p:pic>
      <p:pic>
        <p:nvPicPr>
          <p:cNvPr id="575" name="image34.png"/>
          <p:cNvPicPr>
            <a:picLocks noChangeAspect="1"/>
          </p:cNvPicPr>
          <p:nvPr/>
        </p:nvPicPr>
        <p:blipFill>
          <a:blip r:embed="rId7">
            <a:extLst/>
          </a:blip>
          <a:stretch>
            <a:fillRect/>
          </a:stretch>
        </p:blipFill>
        <p:spPr>
          <a:xfrm>
            <a:off x="6097335" y="3244373"/>
            <a:ext cx="293057" cy="293058"/>
          </a:xfrm>
          <a:prstGeom prst="rect">
            <a:avLst/>
          </a:prstGeom>
          <a:ln w="12700">
            <a:miter lim="400000"/>
          </a:ln>
        </p:spPr>
      </p:pic>
      <p:pic>
        <p:nvPicPr>
          <p:cNvPr id="586" name="image42.png"/>
          <p:cNvPicPr>
            <a:picLocks noChangeAspect="1"/>
          </p:cNvPicPr>
          <p:nvPr/>
        </p:nvPicPr>
        <p:blipFill>
          <a:blip r:embed="rId8">
            <a:extLst/>
          </a:blip>
          <a:stretch>
            <a:fillRect/>
          </a:stretch>
        </p:blipFill>
        <p:spPr>
          <a:xfrm>
            <a:off x="5862108" y="2726568"/>
            <a:ext cx="691612" cy="432260"/>
          </a:xfrm>
          <a:prstGeom prst="rect">
            <a:avLst/>
          </a:prstGeom>
          <a:ln w="12700">
            <a:miter lim="400000"/>
          </a:ln>
        </p:spPr>
      </p:pic>
      <p:sp>
        <p:nvSpPr>
          <p:cNvPr id="594" name="Shape 594"/>
          <p:cNvSpPr/>
          <p:nvPr/>
        </p:nvSpPr>
        <p:spPr>
          <a:xfrm>
            <a:off x="4572000" y="4562854"/>
            <a:ext cx="4381545"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595" name="image41.png"/>
          <p:cNvPicPr>
            <a:picLocks noChangeAspect="1"/>
          </p:cNvPicPr>
          <p:nvPr/>
        </p:nvPicPr>
        <p:blipFill>
          <a:blip r:embed="rId9">
            <a:extLst/>
          </a:blip>
          <a:stretch>
            <a:fillRect/>
          </a:stretch>
        </p:blipFill>
        <p:spPr>
          <a:xfrm>
            <a:off x="6602538" y="3460181"/>
            <a:ext cx="657280" cy="516435"/>
          </a:xfrm>
          <a:prstGeom prst="rect">
            <a:avLst/>
          </a:prstGeom>
          <a:ln w="12700">
            <a:miter lim="400000"/>
          </a:ln>
        </p:spPr>
      </p:pic>
      <p:pic>
        <p:nvPicPr>
          <p:cNvPr id="596" name="image49.png"/>
          <p:cNvPicPr>
            <a:picLocks noChangeAspect="1"/>
          </p:cNvPicPr>
          <p:nvPr/>
        </p:nvPicPr>
        <p:blipFill>
          <a:blip r:embed="rId10">
            <a:extLst/>
          </a:blip>
          <a:stretch>
            <a:fillRect/>
          </a:stretch>
        </p:blipFill>
        <p:spPr>
          <a:xfrm rot="20852150">
            <a:off x="6782737" y="1828420"/>
            <a:ext cx="737867" cy="903527"/>
          </a:xfrm>
          <a:prstGeom prst="rect">
            <a:avLst/>
          </a:prstGeom>
          <a:ln w="12700">
            <a:miter lim="400000"/>
          </a:ln>
        </p:spPr>
      </p:pic>
      <p:sp>
        <p:nvSpPr>
          <p:cNvPr id="612" name="Shape 612"/>
          <p:cNvSpPr/>
          <p:nvPr/>
        </p:nvSpPr>
        <p:spPr>
          <a:xfrm>
            <a:off x="7471964" y="3517885"/>
            <a:ext cx="1512932" cy="6463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latin typeface="Arial"/>
                <a:ea typeface="Arial"/>
                <a:cs typeface="Arial"/>
                <a:sym typeface="Arial"/>
              </a:defRPr>
            </a:pPr>
            <a:r>
              <a:rPr sz="1200" dirty="0"/>
              <a:t>Inadequate energy </a:t>
            </a:r>
            <a:br>
              <a:rPr sz="1200" dirty="0"/>
            </a:br>
            <a:r>
              <a:rPr sz="1200" dirty="0"/>
              <a:t>to maintain </a:t>
            </a:r>
            <a:br>
              <a:rPr sz="1200" dirty="0"/>
            </a:br>
            <a:r>
              <a:rPr sz="1200" dirty="0"/>
              <a:t>cell function</a:t>
            </a:r>
          </a:p>
        </p:txBody>
      </p:sp>
      <p:pic>
        <p:nvPicPr>
          <p:cNvPr id="614" name="image49.png"/>
          <p:cNvPicPr>
            <a:picLocks noChangeAspect="1"/>
          </p:cNvPicPr>
          <p:nvPr/>
        </p:nvPicPr>
        <p:blipFill>
          <a:blip r:embed="rId10">
            <a:extLst/>
          </a:blip>
          <a:stretch>
            <a:fillRect/>
          </a:stretch>
        </p:blipFill>
        <p:spPr>
          <a:xfrm rot="20852150">
            <a:off x="7520543" y="2405251"/>
            <a:ext cx="737867" cy="903527"/>
          </a:xfrm>
          <a:prstGeom prst="rect">
            <a:avLst/>
          </a:prstGeom>
          <a:ln w="12700">
            <a:miter lim="400000"/>
          </a:ln>
        </p:spPr>
      </p:pic>
      <p:sp>
        <p:nvSpPr>
          <p:cNvPr id="59"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sp>
        <p:nvSpPr>
          <p:cNvPr id="60" name="TextBox 59"/>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62" name="TextBox 61"/>
          <p:cNvSpPr txBox="1"/>
          <p:nvPr/>
        </p:nvSpPr>
        <p:spPr>
          <a:xfrm rot="20851288">
            <a:off x="1436060" y="1356587"/>
            <a:ext cx="247880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63" name="TextBox 62"/>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64" name="TextBox 63"/>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70" name="Picture 69" descr="NEW-ATP-blu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4244" y="2341067"/>
            <a:ext cx="514405" cy="590515"/>
          </a:xfrm>
          <a:prstGeom prst="rect">
            <a:avLst/>
          </a:prstGeom>
        </p:spPr>
      </p:pic>
      <p:pic>
        <p:nvPicPr>
          <p:cNvPr id="72" name="Picture 71" descr="NEW-ATP-blu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2011" y="2933735"/>
            <a:ext cx="514405" cy="590515"/>
          </a:xfrm>
          <a:prstGeom prst="rect">
            <a:avLst/>
          </a:prstGeom>
        </p:spPr>
      </p:pic>
      <p:sp>
        <p:nvSpPr>
          <p:cNvPr id="74"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82" name="image34.png"/>
          <p:cNvPicPr>
            <a:picLocks noChangeAspect="1"/>
          </p:cNvPicPr>
          <p:nvPr/>
        </p:nvPicPr>
        <p:blipFill>
          <a:blip r:embed="rId7">
            <a:extLst/>
          </a:blip>
          <a:stretch>
            <a:fillRect/>
          </a:stretch>
        </p:blipFill>
        <p:spPr>
          <a:xfrm>
            <a:off x="1989368" y="2567046"/>
            <a:ext cx="293056" cy="293056"/>
          </a:xfrm>
          <a:prstGeom prst="rect">
            <a:avLst/>
          </a:prstGeom>
          <a:ln w="12700">
            <a:miter lim="400000"/>
          </a:ln>
        </p:spPr>
      </p:pic>
      <p:pic>
        <p:nvPicPr>
          <p:cNvPr id="83" name="image34.png"/>
          <p:cNvPicPr>
            <a:picLocks noChangeAspect="1"/>
          </p:cNvPicPr>
          <p:nvPr/>
        </p:nvPicPr>
        <p:blipFill>
          <a:blip r:embed="rId7">
            <a:extLst/>
          </a:blip>
          <a:stretch>
            <a:fillRect/>
          </a:stretch>
        </p:blipFill>
        <p:spPr>
          <a:xfrm>
            <a:off x="2339688" y="1994027"/>
            <a:ext cx="293056" cy="293056"/>
          </a:xfrm>
          <a:prstGeom prst="rect">
            <a:avLst/>
          </a:prstGeom>
          <a:ln w="12700">
            <a:miter lim="400000"/>
          </a:ln>
        </p:spPr>
      </p:pic>
      <p:pic>
        <p:nvPicPr>
          <p:cNvPr id="86" name="image34.png"/>
          <p:cNvPicPr>
            <a:picLocks noChangeAspect="1"/>
          </p:cNvPicPr>
          <p:nvPr/>
        </p:nvPicPr>
        <p:blipFill>
          <a:blip r:embed="rId7">
            <a:extLst/>
          </a:blip>
          <a:stretch>
            <a:fillRect/>
          </a:stretch>
        </p:blipFill>
        <p:spPr>
          <a:xfrm>
            <a:off x="3416858" y="1660652"/>
            <a:ext cx="293056" cy="293056"/>
          </a:xfrm>
          <a:prstGeom prst="rect">
            <a:avLst/>
          </a:prstGeom>
          <a:ln w="12700">
            <a:miter lim="400000"/>
          </a:ln>
        </p:spPr>
      </p:pic>
      <p:pic>
        <p:nvPicPr>
          <p:cNvPr id="87" name="image34.png"/>
          <p:cNvPicPr>
            <a:picLocks noChangeAspect="1"/>
          </p:cNvPicPr>
          <p:nvPr/>
        </p:nvPicPr>
        <p:blipFill>
          <a:blip r:embed="rId7">
            <a:extLst/>
          </a:blip>
          <a:stretch>
            <a:fillRect/>
          </a:stretch>
        </p:blipFill>
        <p:spPr>
          <a:xfrm>
            <a:off x="6731975" y="2498257"/>
            <a:ext cx="293056" cy="293057"/>
          </a:xfrm>
          <a:prstGeom prst="rect">
            <a:avLst/>
          </a:prstGeom>
          <a:ln w="12700">
            <a:miter lim="400000"/>
          </a:ln>
        </p:spPr>
      </p:pic>
      <p:pic>
        <p:nvPicPr>
          <p:cNvPr id="88" name="image28.png"/>
          <p:cNvPicPr>
            <a:picLocks noChangeAspect="1"/>
          </p:cNvPicPr>
          <p:nvPr/>
        </p:nvPicPr>
        <p:blipFill>
          <a:blip r:embed="rId12">
            <a:extLst/>
          </a:blip>
          <a:stretch>
            <a:fillRect/>
          </a:stretch>
        </p:blipFill>
        <p:spPr>
          <a:xfrm>
            <a:off x="6595288" y="1158170"/>
            <a:ext cx="594525" cy="1224188"/>
          </a:xfrm>
          <a:prstGeom prst="rect">
            <a:avLst/>
          </a:prstGeom>
          <a:ln w="12700">
            <a:miter lim="400000"/>
          </a:ln>
        </p:spPr>
      </p:pic>
      <p:pic>
        <p:nvPicPr>
          <p:cNvPr id="89" name="image35.png"/>
          <p:cNvPicPr>
            <a:picLocks noChangeAspect="1"/>
          </p:cNvPicPr>
          <p:nvPr/>
        </p:nvPicPr>
        <p:blipFill>
          <a:blip r:embed="rId13">
            <a:extLst/>
          </a:blip>
          <a:stretch>
            <a:fillRect/>
          </a:stretch>
        </p:blipFill>
        <p:spPr>
          <a:xfrm rot="10793218">
            <a:off x="6704196" y="1091631"/>
            <a:ext cx="348613" cy="1412752"/>
          </a:xfrm>
          <a:prstGeom prst="rect">
            <a:avLst/>
          </a:prstGeom>
          <a:ln w="12700">
            <a:miter lim="400000"/>
          </a:ln>
        </p:spPr>
      </p:pic>
      <p:pic>
        <p:nvPicPr>
          <p:cNvPr id="90" name="image34.png"/>
          <p:cNvPicPr>
            <a:picLocks noChangeAspect="1"/>
          </p:cNvPicPr>
          <p:nvPr/>
        </p:nvPicPr>
        <p:blipFill>
          <a:blip r:embed="rId7">
            <a:extLst/>
          </a:blip>
          <a:stretch>
            <a:fillRect/>
          </a:stretch>
        </p:blipFill>
        <p:spPr>
          <a:xfrm>
            <a:off x="4629371" y="1393749"/>
            <a:ext cx="293056" cy="293056"/>
          </a:xfrm>
          <a:prstGeom prst="rect">
            <a:avLst/>
          </a:prstGeom>
          <a:ln w="12700">
            <a:miter lim="400000"/>
          </a:ln>
        </p:spPr>
      </p:pic>
      <p:pic>
        <p:nvPicPr>
          <p:cNvPr id="91" name="image34.png"/>
          <p:cNvPicPr>
            <a:picLocks noChangeAspect="1"/>
          </p:cNvPicPr>
          <p:nvPr/>
        </p:nvPicPr>
        <p:blipFill>
          <a:blip r:embed="rId7">
            <a:extLst/>
          </a:blip>
          <a:stretch>
            <a:fillRect/>
          </a:stretch>
        </p:blipFill>
        <p:spPr>
          <a:xfrm>
            <a:off x="5158935" y="1097236"/>
            <a:ext cx="293056" cy="293056"/>
          </a:xfrm>
          <a:prstGeom prst="rect">
            <a:avLst/>
          </a:prstGeom>
          <a:ln w="12700">
            <a:miter lim="400000"/>
          </a:ln>
        </p:spPr>
      </p:pic>
      <p:pic>
        <p:nvPicPr>
          <p:cNvPr id="94" name="image35.png"/>
          <p:cNvPicPr>
            <a:picLocks noChangeAspect="1"/>
          </p:cNvPicPr>
          <p:nvPr/>
        </p:nvPicPr>
        <p:blipFill>
          <a:blip r:embed="rId13">
            <a:extLst/>
          </a:blip>
          <a:stretch>
            <a:fillRect/>
          </a:stretch>
        </p:blipFill>
        <p:spPr>
          <a:xfrm rot="20116360">
            <a:off x="3321999" y="2212345"/>
            <a:ext cx="348612" cy="1412751"/>
          </a:xfrm>
          <a:prstGeom prst="rect">
            <a:avLst/>
          </a:prstGeom>
          <a:ln w="12700">
            <a:miter lim="400000"/>
          </a:ln>
        </p:spPr>
      </p:pic>
      <p:pic>
        <p:nvPicPr>
          <p:cNvPr id="95" name="image35.png"/>
          <p:cNvPicPr>
            <a:picLocks noChangeAspect="1"/>
          </p:cNvPicPr>
          <p:nvPr/>
        </p:nvPicPr>
        <p:blipFill>
          <a:blip r:embed="rId13">
            <a:extLst/>
          </a:blip>
          <a:stretch>
            <a:fillRect/>
          </a:stretch>
        </p:blipFill>
        <p:spPr>
          <a:xfrm rot="20116360">
            <a:off x="2649137" y="2493214"/>
            <a:ext cx="348612" cy="1412751"/>
          </a:xfrm>
          <a:prstGeom prst="rect">
            <a:avLst/>
          </a:prstGeom>
          <a:ln w="12700">
            <a:miter lim="400000"/>
          </a:ln>
        </p:spPr>
      </p:pic>
      <p:pic>
        <p:nvPicPr>
          <p:cNvPr id="96" name="image35.png"/>
          <p:cNvPicPr>
            <a:picLocks noChangeAspect="1"/>
          </p:cNvPicPr>
          <p:nvPr/>
        </p:nvPicPr>
        <p:blipFill>
          <a:blip r:embed="rId13">
            <a:extLst/>
          </a:blip>
          <a:stretch>
            <a:fillRect/>
          </a:stretch>
        </p:blipFill>
        <p:spPr>
          <a:xfrm rot="20116360">
            <a:off x="3968763" y="1891049"/>
            <a:ext cx="348612" cy="1412751"/>
          </a:xfrm>
          <a:prstGeom prst="rect">
            <a:avLst/>
          </a:prstGeom>
          <a:ln w="12700">
            <a:miter lim="400000"/>
          </a:ln>
        </p:spPr>
      </p:pic>
      <p:pic>
        <p:nvPicPr>
          <p:cNvPr id="97" name="image34.png"/>
          <p:cNvPicPr>
            <a:picLocks noChangeAspect="1"/>
          </p:cNvPicPr>
          <p:nvPr/>
        </p:nvPicPr>
        <p:blipFill>
          <a:blip r:embed="rId7">
            <a:extLst/>
          </a:blip>
          <a:stretch>
            <a:fillRect/>
          </a:stretch>
        </p:blipFill>
        <p:spPr>
          <a:xfrm>
            <a:off x="3609314" y="3328916"/>
            <a:ext cx="293056" cy="293056"/>
          </a:xfrm>
          <a:prstGeom prst="rect">
            <a:avLst/>
          </a:prstGeom>
          <a:ln w="12700">
            <a:miter lim="400000"/>
          </a:ln>
        </p:spPr>
      </p:pic>
      <p:pic>
        <p:nvPicPr>
          <p:cNvPr id="98" name="image34.png"/>
          <p:cNvPicPr>
            <a:picLocks noChangeAspect="1"/>
          </p:cNvPicPr>
          <p:nvPr/>
        </p:nvPicPr>
        <p:blipFill>
          <a:blip r:embed="rId7">
            <a:extLst/>
          </a:blip>
          <a:stretch>
            <a:fillRect/>
          </a:stretch>
        </p:blipFill>
        <p:spPr>
          <a:xfrm>
            <a:off x="2936452" y="3609785"/>
            <a:ext cx="293056" cy="293056"/>
          </a:xfrm>
          <a:prstGeom prst="rect">
            <a:avLst/>
          </a:prstGeom>
          <a:ln w="12700">
            <a:miter lim="400000"/>
          </a:ln>
        </p:spPr>
      </p:pic>
      <p:pic>
        <p:nvPicPr>
          <p:cNvPr id="99" name="image34.png"/>
          <p:cNvPicPr>
            <a:picLocks noChangeAspect="1"/>
          </p:cNvPicPr>
          <p:nvPr/>
        </p:nvPicPr>
        <p:blipFill>
          <a:blip r:embed="rId7">
            <a:extLst/>
          </a:blip>
          <a:stretch>
            <a:fillRect/>
          </a:stretch>
        </p:blipFill>
        <p:spPr>
          <a:xfrm>
            <a:off x="4256078" y="3007620"/>
            <a:ext cx="293056" cy="293056"/>
          </a:xfrm>
          <a:prstGeom prst="rect">
            <a:avLst/>
          </a:prstGeom>
          <a:ln w="12700">
            <a:miter lim="400000"/>
          </a:ln>
        </p:spPr>
      </p:pic>
      <p:pic>
        <p:nvPicPr>
          <p:cNvPr id="100" name="image32.png"/>
          <p:cNvPicPr>
            <a:picLocks noChangeAspect="1"/>
          </p:cNvPicPr>
          <p:nvPr/>
        </p:nvPicPr>
        <p:blipFill>
          <a:blip r:embed="rId14">
            <a:extLst/>
          </a:blip>
          <a:stretch>
            <a:fillRect/>
          </a:stretch>
        </p:blipFill>
        <p:spPr>
          <a:xfrm rot="3379789">
            <a:off x="4559976" y="1827820"/>
            <a:ext cx="1140083" cy="1191612"/>
          </a:xfrm>
          <a:prstGeom prst="rect">
            <a:avLst/>
          </a:prstGeom>
          <a:ln w="12700">
            <a:miter lim="400000"/>
          </a:ln>
        </p:spPr>
      </p:pic>
      <p:pic>
        <p:nvPicPr>
          <p:cNvPr id="102" name="image34.png"/>
          <p:cNvPicPr>
            <a:picLocks noChangeAspect="1"/>
          </p:cNvPicPr>
          <p:nvPr/>
        </p:nvPicPr>
        <p:blipFill>
          <a:blip r:embed="rId7">
            <a:extLst/>
          </a:blip>
          <a:stretch>
            <a:fillRect/>
          </a:stretch>
        </p:blipFill>
        <p:spPr>
          <a:xfrm>
            <a:off x="6731975" y="1048617"/>
            <a:ext cx="293056" cy="293056"/>
          </a:xfrm>
          <a:prstGeom prst="rect">
            <a:avLst/>
          </a:prstGeom>
          <a:ln w="12700">
            <a:miter lim="400000"/>
          </a:ln>
        </p:spPr>
      </p:pic>
      <p:pic>
        <p:nvPicPr>
          <p:cNvPr id="104" name="image21.png"/>
          <p:cNvPicPr>
            <a:picLocks noChangeAspect="1"/>
          </p:cNvPicPr>
          <p:nvPr/>
        </p:nvPicPr>
        <p:blipFill>
          <a:blip r:embed="rId15">
            <a:extLst/>
          </a:blip>
          <a:stretch>
            <a:fillRect/>
          </a:stretch>
        </p:blipFill>
        <p:spPr>
          <a:xfrm>
            <a:off x="6140701" y="2033805"/>
            <a:ext cx="199156" cy="199156"/>
          </a:xfrm>
          <a:prstGeom prst="rect">
            <a:avLst/>
          </a:prstGeom>
          <a:ln w="12700">
            <a:miter lim="400000"/>
          </a:ln>
        </p:spPr>
      </p:pic>
      <p:pic>
        <p:nvPicPr>
          <p:cNvPr id="105" name="image21.png"/>
          <p:cNvPicPr>
            <a:picLocks noChangeAspect="1"/>
          </p:cNvPicPr>
          <p:nvPr/>
        </p:nvPicPr>
        <p:blipFill>
          <a:blip r:embed="rId15">
            <a:extLst/>
          </a:blip>
          <a:stretch>
            <a:fillRect/>
          </a:stretch>
        </p:blipFill>
        <p:spPr>
          <a:xfrm>
            <a:off x="5994706" y="2305570"/>
            <a:ext cx="199156" cy="199156"/>
          </a:xfrm>
          <a:prstGeom prst="rect">
            <a:avLst/>
          </a:prstGeom>
          <a:ln w="12700">
            <a:miter lim="400000"/>
          </a:ln>
        </p:spPr>
      </p:pic>
      <p:pic>
        <p:nvPicPr>
          <p:cNvPr id="106" name="image21.png"/>
          <p:cNvPicPr>
            <a:picLocks noChangeAspect="1"/>
          </p:cNvPicPr>
          <p:nvPr/>
        </p:nvPicPr>
        <p:blipFill>
          <a:blip r:embed="rId15">
            <a:extLst/>
          </a:blip>
          <a:stretch>
            <a:fillRect/>
          </a:stretch>
        </p:blipFill>
        <p:spPr>
          <a:xfrm>
            <a:off x="5633755" y="2613996"/>
            <a:ext cx="199156" cy="199156"/>
          </a:xfrm>
          <a:prstGeom prst="rect">
            <a:avLst/>
          </a:prstGeom>
          <a:ln w="12700">
            <a:miter lim="400000"/>
          </a:ln>
        </p:spPr>
      </p:pic>
      <p:grpSp>
        <p:nvGrpSpPr>
          <p:cNvPr id="54" name="Group 53"/>
          <p:cNvGrpSpPr/>
          <p:nvPr/>
        </p:nvGrpSpPr>
        <p:grpSpPr>
          <a:xfrm>
            <a:off x="226414" y="3319118"/>
            <a:ext cx="2051587" cy="1277381"/>
            <a:chOff x="226414" y="3319118"/>
            <a:chExt cx="2051587" cy="1277381"/>
          </a:xfrm>
        </p:grpSpPr>
        <p:pic>
          <p:nvPicPr>
            <p:cNvPr id="55" name="image32.png"/>
            <p:cNvPicPr>
              <a:picLocks noChangeAspect="1"/>
            </p:cNvPicPr>
            <p:nvPr/>
          </p:nvPicPr>
          <p:blipFill>
            <a:blip r:embed="rId14">
              <a:extLst/>
            </a:blip>
            <a:stretch>
              <a:fillRect/>
            </a:stretch>
          </p:blipFill>
          <p:spPr>
            <a:xfrm rot="16856755" flipV="1">
              <a:off x="1045790" y="3291887"/>
              <a:ext cx="1204980" cy="1259442"/>
            </a:xfrm>
            <a:prstGeom prst="rect">
              <a:avLst/>
            </a:prstGeom>
            <a:ln w="12700">
              <a:miter lim="400000"/>
            </a:ln>
          </p:spPr>
        </p:pic>
        <p:pic>
          <p:nvPicPr>
            <p:cNvPr id="56" name="Picture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57" name="image21.png"/>
            <p:cNvPicPr>
              <a:picLocks noChangeAspect="1"/>
            </p:cNvPicPr>
            <p:nvPr/>
          </p:nvPicPr>
          <p:blipFill>
            <a:blip r:embed="rId15">
              <a:extLst/>
            </a:blip>
            <a:stretch>
              <a:fillRect/>
            </a:stretch>
          </p:blipFill>
          <p:spPr>
            <a:xfrm>
              <a:off x="555218" y="3955430"/>
              <a:ext cx="207606" cy="207606"/>
            </a:xfrm>
            <a:prstGeom prst="rect">
              <a:avLst/>
            </a:prstGeom>
            <a:ln w="12700">
              <a:miter lim="400000"/>
            </a:ln>
          </p:spPr>
        </p:pic>
        <p:pic>
          <p:nvPicPr>
            <p:cNvPr id="58" name="image21.png"/>
            <p:cNvPicPr>
              <a:picLocks noChangeAspect="1"/>
            </p:cNvPicPr>
            <p:nvPr/>
          </p:nvPicPr>
          <p:blipFill>
            <a:blip r:embed="rId15">
              <a:extLst/>
            </a:blip>
            <a:stretch>
              <a:fillRect/>
            </a:stretch>
          </p:blipFill>
          <p:spPr>
            <a:xfrm>
              <a:off x="464177" y="4059340"/>
              <a:ext cx="207605" cy="207606"/>
            </a:xfrm>
            <a:prstGeom prst="rect">
              <a:avLst/>
            </a:prstGeom>
            <a:ln w="12700">
              <a:miter lim="400000"/>
            </a:ln>
          </p:spPr>
        </p:pic>
        <p:pic>
          <p:nvPicPr>
            <p:cNvPr id="61" name="image21.png"/>
            <p:cNvPicPr>
              <a:picLocks noChangeAspect="1"/>
            </p:cNvPicPr>
            <p:nvPr/>
          </p:nvPicPr>
          <p:blipFill>
            <a:blip r:embed="rId15">
              <a:extLst/>
            </a:blip>
            <a:stretch>
              <a:fillRect/>
            </a:stretch>
          </p:blipFill>
          <p:spPr>
            <a:xfrm>
              <a:off x="731267" y="3981016"/>
              <a:ext cx="207607" cy="207606"/>
            </a:xfrm>
            <a:prstGeom prst="rect">
              <a:avLst/>
            </a:prstGeom>
            <a:ln w="12700">
              <a:miter lim="400000"/>
            </a:ln>
          </p:spPr>
        </p:pic>
        <p:pic>
          <p:nvPicPr>
            <p:cNvPr id="65" name="image21.png"/>
            <p:cNvPicPr>
              <a:picLocks noChangeAspect="1"/>
            </p:cNvPicPr>
            <p:nvPr/>
          </p:nvPicPr>
          <p:blipFill>
            <a:blip r:embed="rId15">
              <a:extLst/>
            </a:blip>
            <a:stretch>
              <a:fillRect/>
            </a:stretch>
          </p:blipFill>
          <p:spPr>
            <a:xfrm>
              <a:off x="751610" y="4091760"/>
              <a:ext cx="207605" cy="207606"/>
            </a:xfrm>
            <a:prstGeom prst="rect">
              <a:avLst/>
            </a:prstGeom>
            <a:ln w="12700">
              <a:miter lim="400000"/>
            </a:ln>
          </p:spPr>
        </p:pic>
        <p:pic>
          <p:nvPicPr>
            <p:cNvPr id="66" name="image21.png"/>
            <p:cNvPicPr>
              <a:picLocks noChangeAspect="1"/>
            </p:cNvPicPr>
            <p:nvPr/>
          </p:nvPicPr>
          <p:blipFill>
            <a:blip r:embed="rId15">
              <a:extLst/>
            </a:blip>
            <a:stretch>
              <a:fillRect/>
            </a:stretch>
          </p:blipFill>
          <p:spPr>
            <a:xfrm>
              <a:off x="599536" y="4110324"/>
              <a:ext cx="207605" cy="207607"/>
            </a:xfrm>
            <a:prstGeom prst="rect">
              <a:avLst/>
            </a:prstGeom>
            <a:ln w="12700">
              <a:miter lim="400000"/>
            </a:ln>
          </p:spPr>
        </p:pic>
      </p:grpSp>
      <p:pic>
        <p:nvPicPr>
          <p:cNvPr id="68" name="image21.png"/>
          <p:cNvPicPr>
            <a:picLocks noChangeAspect="1"/>
          </p:cNvPicPr>
          <p:nvPr/>
        </p:nvPicPr>
        <p:blipFill>
          <a:blip r:embed="rId15">
            <a:extLst/>
          </a:blip>
          <a:stretch>
            <a:fillRect/>
          </a:stretch>
        </p:blipFill>
        <p:spPr>
          <a:xfrm>
            <a:off x="6506964" y="3311944"/>
            <a:ext cx="199156" cy="199156"/>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 name="image1.jpeg"/>
          <p:cNvPicPr>
            <a:picLocks noChangeAspect="1"/>
          </p:cNvPicPr>
          <p:nvPr/>
        </p:nvPicPr>
        <p:blipFill>
          <a:blip r:embed="rId3">
            <a:extLst/>
          </a:blip>
          <a:srcRect l="5429" r="6369" b="13602"/>
          <a:stretch>
            <a:fillRect/>
          </a:stretch>
        </p:blipFill>
        <p:spPr>
          <a:xfrm>
            <a:off x="-1" y="144610"/>
            <a:ext cx="9144003" cy="6717643"/>
          </a:xfrm>
          <a:prstGeom prst="rect">
            <a:avLst/>
          </a:prstGeom>
          <a:ln w="12700">
            <a:miter lim="400000"/>
          </a:ln>
        </p:spPr>
      </p:pic>
      <p:pic>
        <p:nvPicPr>
          <p:cNvPr id="114" name="image19.png"/>
          <p:cNvPicPr>
            <a:picLocks noChangeAspect="1"/>
          </p:cNvPicPr>
          <p:nvPr/>
        </p:nvPicPr>
        <p:blipFill>
          <a:blip r:embed="rId4">
            <a:extLst/>
          </a:blip>
          <a:stretch>
            <a:fillRect/>
          </a:stretch>
        </p:blipFill>
        <p:spPr>
          <a:xfrm rot="842793">
            <a:off x="1918024" y="2692273"/>
            <a:ext cx="3266091" cy="2596896"/>
          </a:xfrm>
          <a:prstGeom prst="rect">
            <a:avLst/>
          </a:prstGeom>
          <a:ln w="12700">
            <a:miter lim="400000"/>
          </a:ln>
        </p:spPr>
      </p:pic>
      <p:pic>
        <p:nvPicPr>
          <p:cNvPr id="84" name="Picture 83" descr="01-MitoAn-TransBlack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sp>
        <p:nvSpPr>
          <p:cNvPr id="559" name="Shape 559"/>
          <p:cNvSpPr/>
          <p:nvPr/>
        </p:nvSpPr>
        <p:spPr>
          <a:xfrm>
            <a:off x="228598" y="6527215"/>
            <a:ext cx="5302464" cy="3385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800" b="1">
                <a:solidFill>
                  <a:srgbClr val="535353"/>
                </a:solidFill>
                <a:latin typeface="Arial"/>
                <a:ea typeface="Arial"/>
                <a:cs typeface="Arial"/>
                <a:sym typeface="Arial"/>
              </a:defRPr>
            </a:pPr>
            <a:r>
              <a:rPr dirty="0"/>
              <a:t>References: 1</a:t>
            </a:r>
            <a:r>
              <a:rPr b="0" dirty="0"/>
              <a:t>. Murray RK, et al.</a:t>
            </a:r>
            <a:r>
              <a:rPr b="0" i="1" dirty="0"/>
              <a:t> Harper’s Illustrated Biochemistry,</a:t>
            </a:r>
            <a:r>
              <a:rPr b="0" dirty="0"/>
              <a:t> 28</a:t>
            </a:r>
            <a:r>
              <a:rPr b="0" baseline="29499" dirty="0"/>
              <a:t>th</a:t>
            </a:r>
            <a:r>
              <a:rPr b="0" dirty="0"/>
              <a:t> ed. McGraw-Hill’s Access Medicine, 2009.</a:t>
            </a:r>
            <a:r>
              <a:rPr lang="en-US" b="0" dirty="0"/>
              <a:t> </a:t>
            </a:r>
            <a:r>
              <a:rPr dirty="0"/>
              <a:t>2.</a:t>
            </a:r>
            <a:r>
              <a:rPr b="0" dirty="0"/>
              <a:t> </a:t>
            </a:r>
            <a:r>
              <a:rPr b="0" dirty="0" err="1"/>
              <a:t>Michiels</a:t>
            </a:r>
            <a:r>
              <a:rPr b="0" dirty="0"/>
              <a:t> C. </a:t>
            </a:r>
            <a:r>
              <a:rPr b="0" i="1" dirty="0"/>
              <a:t>Am J </a:t>
            </a:r>
            <a:r>
              <a:rPr b="0" i="1" dirty="0" err="1"/>
              <a:t>Pathol</a:t>
            </a:r>
            <a:r>
              <a:rPr b="0" i="1" dirty="0"/>
              <a:t>. </a:t>
            </a:r>
            <a:r>
              <a:rPr b="0" dirty="0"/>
              <a:t>2004;164(6):1875-1882. </a:t>
            </a:r>
            <a:r>
              <a:rPr dirty="0"/>
              <a:t>3. </a:t>
            </a:r>
            <a:r>
              <a:rPr b="0" dirty="0" err="1"/>
              <a:t>Tafani</a:t>
            </a:r>
            <a:r>
              <a:rPr b="0" dirty="0"/>
              <a:t> M, et al. </a:t>
            </a:r>
            <a:r>
              <a:rPr b="0" i="1" dirty="0" err="1"/>
              <a:t>Oxid</a:t>
            </a:r>
            <a:r>
              <a:rPr b="0" i="1" dirty="0"/>
              <a:t> Med Cell </a:t>
            </a:r>
            <a:r>
              <a:rPr b="0" i="1" dirty="0" err="1"/>
              <a:t>Longev</a:t>
            </a:r>
            <a:r>
              <a:rPr b="0" i="1" dirty="0"/>
              <a:t>.</a:t>
            </a:r>
            <a:r>
              <a:rPr b="0" dirty="0"/>
              <a:t> 2016:3907147.</a:t>
            </a:r>
            <a:r>
              <a:rPr lang="en-US" b="0" dirty="0"/>
              <a:t> </a:t>
            </a:r>
            <a:endParaRPr b="0" dirty="0"/>
          </a:p>
        </p:txBody>
      </p:sp>
      <p:pic>
        <p:nvPicPr>
          <p:cNvPr id="560" name="image40.png"/>
          <p:cNvPicPr>
            <a:picLocks noChangeAspect="1"/>
          </p:cNvPicPr>
          <p:nvPr/>
        </p:nvPicPr>
        <p:blipFill>
          <a:blip r:embed="rId6">
            <a:extLst/>
          </a:blip>
          <a:stretch>
            <a:fillRect/>
          </a:stretch>
        </p:blipFill>
        <p:spPr>
          <a:xfrm>
            <a:off x="5301458" y="2334030"/>
            <a:ext cx="1738662" cy="1360691"/>
          </a:xfrm>
          <a:prstGeom prst="rect">
            <a:avLst/>
          </a:prstGeom>
          <a:ln w="12700">
            <a:miter lim="400000"/>
          </a:ln>
        </p:spPr>
      </p:pic>
      <p:pic>
        <p:nvPicPr>
          <p:cNvPr id="561" name="image4.png"/>
          <p:cNvPicPr>
            <a:picLocks noChangeAspect="1"/>
          </p:cNvPicPr>
          <p:nvPr/>
        </p:nvPicPr>
        <p:blipFill>
          <a:blip r:embed="rId7">
            <a:extLst/>
          </a:blip>
          <a:stretch>
            <a:fillRect/>
          </a:stretch>
        </p:blipFill>
        <p:spPr>
          <a:xfrm>
            <a:off x="0" y="-15549"/>
            <a:ext cx="9144001" cy="846943"/>
          </a:xfrm>
          <a:prstGeom prst="rect">
            <a:avLst/>
          </a:prstGeom>
          <a:ln w="12700">
            <a:miter lim="400000"/>
          </a:ln>
        </p:spPr>
      </p:pic>
      <p:sp>
        <p:nvSpPr>
          <p:cNvPr id="565" name="Shape 565"/>
          <p:cNvSpPr/>
          <p:nvPr/>
        </p:nvSpPr>
        <p:spPr>
          <a:xfrm>
            <a:off x="203199" y="400403"/>
            <a:ext cx="9779001" cy="3775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latin typeface="Arial" panose="020B0604020202020204" pitchFamily="34" charset="0"/>
                <a:cs typeface="Arial" panose="020B0604020202020204" pitchFamily="34" charset="0"/>
              </a:rPr>
              <a:t>Hypoxia</a:t>
            </a:r>
            <a:r>
              <a:rPr lang="en-US" dirty="0">
                <a:latin typeface="Arial" panose="020B0604020202020204" pitchFamily="34" charset="0"/>
                <a:cs typeface="Arial" panose="020B0604020202020204" pitchFamily="34" charset="0"/>
              </a:rPr>
              <a:t>: Less 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More ROS Created (Mechanism Under Debate)</a:t>
            </a:r>
            <a:endParaRPr lang="en-US" dirty="0">
              <a:latin typeface="Arial" panose="020B0604020202020204" pitchFamily="34" charset="0"/>
              <a:cs typeface="Arial" panose="020B0604020202020204" pitchFamily="34" charset="0"/>
            </a:endParaRPr>
          </a:p>
        </p:txBody>
      </p:sp>
      <p:sp>
        <p:nvSpPr>
          <p:cNvPr id="566" name="Shape 566"/>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cap="all">
                <a:solidFill>
                  <a:srgbClr val="FFFFFF"/>
                </a:solidFill>
                <a:latin typeface="Arial"/>
                <a:ea typeface="Arial"/>
                <a:cs typeface="Arial"/>
                <a:sym typeface="Arial"/>
              </a:defRPr>
            </a:lvl1pPr>
          </a:lstStyle>
          <a:p>
            <a:r>
              <a:rPr dirty="0">
                <a:solidFill>
                  <a:schemeClr val="bg1"/>
                </a:solidFill>
              </a:rPr>
              <a:t>Hypoxia</a:t>
            </a:r>
          </a:p>
        </p:txBody>
      </p:sp>
      <p:pic>
        <p:nvPicPr>
          <p:cNvPr id="574" name="image34.png"/>
          <p:cNvPicPr>
            <a:picLocks noChangeAspect="1"/>
          </p:cNvPicPr>
          <p:nvPr/>
        </p:nvPicPr>
        <p:blipFill>
          <a:blip r:embed="rId8">
            <a:extLst/>
          </a:blip>
          <a:stretch>
            <a:fillRect/>
          </a:stretch>
        </p:blipFill>
        <p:spPr>
          <a:xfrm>
            <a:off x="5487226" y="2935304"/>
            <a:ext cx="293058" cy="293057"/>
          </a:xfrm>
          <a:prstGeom prst="rect">
            <a:avLst/>
          </a:prstGeom>
          <a:ln w="12700">
            <a:miter lim="400000"/>
          </a:ln>
        </p:spPr>
      </p:pic>
      <p:pic>
        <p:nvPicPr>
          <p:cNvPr id="575" name="image34.png"/>
          <p:cNvPicPr>
            <a:picLocks noChangeAspect="1"/>
          </p:cNvPicPr>
          <p:nvPr/>
        </p:nvPicPr>
        <p:blipFill>
          <a:blip r:embed="rId8">
            <a:extLst/>
          </a:blip>
          <a:stretch>
            <a:fillRect/>
          </a:stretch>
        </p:blipFill>
        <p:spPr>
          <a:xfrm>
            <a:off x="6097335" y="3244373"/>
            <a:ext cx="293057" cy="293058"/>
          </a:xfrm>
          <a:prstGeom prst="rect">
            <a:avLst/>
          </a:prstGeom>
          <a:ln w="12700">
            <a:miter lim="400000"/>
          </a:ln>
        </p:spPr>
      </p:pic>
      <p:pic>
        <p:nvPicPr>
          <p:cNvPr id="586" name="image42.png"/>
          <p:cNvPicPr>
            <a:picLocks noChangeAspect="1"/>
          </p:cNvPicPr>
          <p:nvPr/>
        </p:nvPicPr>
        <p:blipFill>
          <a:blip r:embed="rId9">
            <a:extLst/>
          </a:blip>
          <a:stretch>
            <a:fillRect/>
          </a:stretch>
        </p:blipFill>
        <p:spPr>
          <a:xfrm>
            <a:off x="5862108" y="2726568"/>
            <a:ext cx="691612" cy="432260"/>
          </a:xfrm>
          <a:prstGeom prst="rect">
            <a:avLst/>
          </a:prstGeom>
          <a:ln w="12700">
            <a:miter lim="400000"/>
          </a:ln>
        </p:spPr>
      </p:pic>
      <p:sp>
        <p:nvSpPr>
          <p:cNvPr id="594" name="Shape 594"/>
          <p:cNvSpPr/>
          <p:nvPr/>
        </p:nvSpPr>
        <p:spPr>
          <a:xfrm>
            <a:off x="4572000" y="4562854"/>
            <a:ext cx="4381545"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595" name="image41.png"/>
          <p:cNvPicPr>
            <a:picLocks noChangeAspect="1"/>
          </p:cNvPicPr>
          <p:nvPr/>
        </p:nvPicPr>
        <p:blipFill>
          <a:blip r:embed="rId10">
            <a:extLst/>
          </a:blip>
          <a:stretch>
            <a:fillRect/>
          </a:stretch>
        </p:blipFill>
        <p:spPr>
          <a:xfrm>
            <a:off x="6602538" y="3460181"/>
            <a:ext cx="657280" cy="516435"/>
          </a:xfrm>
          <a:prstGeom prst="rect">
            <a:avLst/>
          </a:prstGeom>
          <a:ln w="12700">
            <a:miter lim="400000"/>
          </a:ln>
        </p:spPr>
      </p:pic>
      <p:pic>
        <p:nvPicPr>
          <p:cNvPr id="596" name="image49.png"/>
          <p:cNvPicPr>
            <a:picLocks noChangeAspect="1"/>
          </p:cNvPicPr>
          <p:nvPr/>
        </p:nvPicPr>
        <p:blipFill>
          <a:blip r:embed="rId11">
            <a:extLst/>
          </a:blip>
          <a:stretch>
            <a:fillRect/>
          </a:stretch>
        </p:blipFill>
        <p:spPr>
          <a:xfrm rot="20852150">
            <a:off x="6782737" y="1828420"/>
            <a:ext cx="737867" cy="903527"/>
          </a:xfrm>
          <a:prstGeom prst="rect">
            <a:avLst/>
          </a:prstGeom>
          <a:ln w="12700">
            <a:miter lim="400000"/>
          </a:ln>
        </p:spPr>
      </p:pic>
      <p:sp>
        <p:nvSpPr>
          <p:cNvPr id="612" name="Shape 612"/>
          <p:cNvSpPr/>
          <p:nvPr/>
        </p:nvSpPr>
        <p:spPr>
          <a:xfrm>
            <a:off x="7471964" y="3517885"/>
            <a:ext cx="1512932" cy="6463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latin typeface="Arial"/>
                <a:ea typeface="Arial"/>
                <a:cs typeface="Arial"/>
                <a:sym typeface="Arial"/>
              </a:defRPr>
            </a:pPr>
            <a:r>
              <a:rPr sz="1200" dirty="0"/>
              <a:t>Inadequate energy </a:t>
            </a:r>
            <a:br>
              <a:rPr sz="1200" dirty="0"/>
            </a:br>
            <a:r>
              <a:rPr sz="1200" dirty="0"/>
              <a:t>to maintain </a:t>
            </a:r>
            <a:br>
              <a:rPr sz="1200" dirty="0"/>
            </a:br>
            <a:r>
              <a:rPr sz="1200" dirty="0"/>
              <a:t>cell function</a:t>
            </a:r>
          </a:p>
        </p:txBody>
      </p:sp>
      <p:pic>
        <p:nvPicPr>
          <p:cNvPr id="614" name="image49.png"/>
          <p:cNvPicPr>
            <a:picLocks noChangeAspect="1"/>
          </p:cNvPicPr>
          <p:nvPr/>
        </p:nvPicPr>
        <p:blipFill>
          <a:blip r:embed="rId11">
            <a:extLst/>
          </a:blip>
          <a:stretch>
            <a:fillRect/>
          </a:stretch>
        </p:blipFill>
        <p:spPr>
          <a:xfrm rot="20852150">
            <a:off x="7520543" y="2405251"/>
            <a:ext cx="737867" cy="903527"/>
          </a:xfrm>
          <a:prstGeom prst="rect">
            <a:avLst/>
          </a:prstGeom>
          <a:ln w="12700">
            <a:miter lim="400000"/>
          </a:ln>
        </p:spPr>
      </p:pic>
      <p:sp>
        <p:nvSpPr>
          <p:cNvPr id="59"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sp>
        <p:nvSpPr>
          <p:cNvPr id="60" name="TextBox 59"/>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62" name="TextBox 61"/>
          <p:cNvSpPr txBox="1"/>
          <p:nvPr/>
        </p:nvSpPr>
        <p:spPr>
          <a:xfrm rot="20851288">
            <a:off x="1436060" y="1356587"/>
            <a:ext cx="247880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63" name="TextBox 62"/>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64" name="TextBox 63"/>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70" name="Picture 69" descr="NEW-ATP-blu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4244" y="2341067"/>
            <a:ext cx="514405" cy="590515"/>
          </a:xfrm>
          <a:prstGeom prst="rect">
            <a:avLst/>
          </a:prstGeom>
        </p:spPr>
      </p:pic>
      <p:pic>
        <p:nvPicPr>
          <p:cNvPr id="72" name="Picture 71" descr="NEW-ATP-blu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2011" y="2933735"/>
            <a:ext cx="514405" cy="590515"/>
          </a:xfrm>
          <a:prstGeom prst="rect">
            <a:avLst/>
          </a:prstGeom>
        </p:spPr>
      </p:pic>
      <p:sp>
        <p:nvSpPr>
          <p:cNvPr id="74"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82" name="image34.png"/>
          <p:cNvPicPr>
            <a:picLocks noChangeAspect="1"/>
          </p:cNvPicPr>
          <p:nvPr/>
        </p:nvPicPr>
        <p:blipFill>
          <a:blip r:embed="rId8">
            <a:extLst/>
          </a:blip>
          <a:stretch>
            <a:fillRect/>
          </a:stretch>
        </p:blipFill>
        <p:spPr>
          <a:xfrm>
            <a:off x="1989368" y="2567046"/>
            <a:ext cx="293056" cy="293056"/>
          </a:xfrm>
          <a:prstGeom prst="rect">
            <a:avLst/>
          </a:prstGeom>
          <a:ln w="12700">
            <a:miter lim="400000"/>
          </a:ln>
        </p:spPr>
      </p:pic>
      <p:pic>
        <p:nvPicPr>
          <p:cNvPr id="83" name="image34.png"/>
          <p:cNvPicPr>
            <a:picLocks noChangeAspect="1"/>
          </p:cNvPicPr>
          <p:nvPr/>
        </p:nvPicPr>
        <p:blipFill>
          <a:blip r:embed="rId8">
            <a:extLst/>
          </a:blip>
          <a:stretch>
            <a:fillRect/>
          </a:stretch>
        </p:blipFill>
        <p:spPr>
          <a:xfrm>
            <a:off x="2339688" y="1994027"/>
            <a:ext cx="293056" cy="293056"/>
          </a:xfrm>
          <a:prstGeom prst="rect">
            <a:avLst/>
          </a:prstGeom>
          <a:ln w="12700">
            <a:miter lim="400000"/>
          </a:ln>
        </p:spPr>
      </p:pic>
      <p:pic>
        <p:nvPicPr>
          <p:cNvPr id="86" name="image34.png"/>
          <p:cNvPicPr>
            <a:picLocks noChangeAspect="1"/>
          </p:cNvPicPr>
          <p:nvPr/>
        </p:nvPicPr>
        <p:blipFill>
          <a:blip r:embed="rId8">
            <a:extLst/>
          </a:blip>
          <a:stretch>
            <a:fillRect/>
          </a:stretch>
        </p:blipFill>
        <p:spPr>
          <a:xfrm>
            <a:off x="3416858" y="1660652"/>
            <a:ext cx="293056" cy="293056"/>
          </a:xfrm>
          <a:prstGeom prst="rect">
            <a:avLst/>
          </a:prstGeom>
          <a:ln w="12700">
            <a:miter lim="400000"/>
          </a:ln>
        </p:spPr>
      </p:pic>
      <p:pic>
        <p:nvPicPr>
          <p:cNvPr id="87" name="image34.png"/>
          <p:cNvPicPr>
            <a:picLocks noChangeAspect="1"/>
          </p:cNvPicPr>
          <p:nvPr/>
        </p:nvPicPr>
        <p:blipFill>
          <a:blip r:embed="rId8">
            <a:extLst/>
          </a:blip>
          <a:stretch>
            <a:fillRect/>
          </a:stretch>
        </p:blipFill>
        <p:spPr>
          <a:xfrm>
            <a:off x="6731975" y="2498257"/>
            <a:ext cx="293056" cy="293057"/>
          </a:xfrm>
          <a:prstGeom prst="rect">
            <a:avLst/>
          </a:prstGeom>
          <a:ln w="12700">
            <a:miter lim="400000"/>
          </a:ln>
        </p:spPr>
      </p:pic>
      <p:pic>
        <p:nvPicPr>
          <p:cNvPr id="88" name="image28.png"/>
          <p:cNvPicPr>
            <a:picLocks noChangeAspect="1"/>
          </p:cNvPicPr>
          <p:nvPr/>
        </p:nvPicPr>
        <p:blipFill>
          <a:blip r:embed="rId13">
            <a:extLst/>
          </a:blip>
          <a:stretch>
            <a:fillRect/>
          </a:stretch>
        </p:blipFill>
        <p:spPr>
          <a:xfrm>
            <a:off x="6595288" y="1158170"/>
            <a:ext cx="594525" cy="1224188"/>
          </a:xfrm>
          <a:prstGeom prst="rect">
            <a:avLst/>
          </a:prstGeom>
          <a:ln w="12700">
            <a:miter lim="400000"/>
          </a:ln>
        </p:spPr>
      </p:pic>
      <p:pic>
        <p:nvPicPr>
          <p:cNvPr id="89" name="image35.png"/>
          <p:cNvPicPr>
            <a:picLocks noChangeAspect="1"/>
          </p:cNvPicPr>
          <p:nvPr/>
        </p:nvPicPr>
        <p:blipFill>
          <a:blip r:embed="rId14">
            <a:extLst/>
          </a:blip>
          <a:stretch>
            <a:fillRect/>
          </a:stretch>
        </p:blipFill>
        <p:spPr>
          <a:xfrm rot="10793218">
            <a:off x="6704196" y="1091631"/>
            <a:ext cx="348613" cy="1412752"/>
          </a:xfrm>
          <a:prstGeom prst="rect">
            <a:avLst/>
          </a:prstGeom>
          <a:ln w="12700">
            <a:miter lim="400000"/>
          </a:ln>
        </p:spPr>
      </p:pic>
      <p:pic>
        <p:nvPicPr>
          <p:cNvPr id="90" name="image34.png"/>
          <p:cNvPicPr>
            <a:picLocks noChangeAspect="1"/>
          </p:cNvPicPr>
          <p:nvPr/>
        </p:nvPicPr>
        <p:blipFill>
          <a:blip r:embed="rId8">
            <a:extLst/>
          </a:blip>
          <a:stretch>
            <a:fillRect/>
          </a:stretch>
        </p:blipFill>
        <p:spPr>
          <a:xfrm>
            <a:off x="4629371" y="1393749"/>
            <a:ext cx="293056" cy="293056"/>
          </a:xfrm>
          <a:prstGeom prst="rect">
            <a:avLst/>
          </a:prstGeom>
          <a:ln w="12700">
            <a:miter lim="400000"/>
          </a:ln>
        </p:spPr>
      </p:pic>
      <p:pic>
        <p:nvPicPr>
          <p:cNvPr id="91" name="image34.png"/>
          <p:cNvPicPr>
            <a:picLocks noChangeAspect="1"/>
          </p:cNvPicPr>
          <p:nvPr/>
        </p:nvPicPr>
        <p:blipFill>
          <a:blip r:embed="rId8">
            <a:extLst/>
          </a:blip>
          <a:stretch>
            <a:fillRect/>
          </a:stretch>
        </p:blipFill>
        <p:spPr>
          <a:xfrm>
            <a:off x="5158935" y="1097236"/>
            <a:ext cx="293056" cy="293056"/>
          </a:xfrm>
          <a:prstGeom prst="rect">
            <a:avLst/>
          </a:prstGeom>
          <a:ln w="12700">
            <a:miter lim="400000"/>
          </a:ln>
        </p:spPr>
      </p:pic>
      <p:pic>
        <p:nvPicPr>
          <p:cNvPr id="94" name="image35.png"/>
          <p:cNvPicPr>
            <a:picLocks noChangeAspect="1"/>
          </p:cNvPicPr>
          <p:nvPr/>
        </p:nvPicPr>
        <p:blipFill>
          <a:blip r:embed="rId14">
            <a:extLst/>
          </a:blip>
          <a:stretch>
            <a:fillRect/>
          </a:stretch>
        </p:blipFill>
        <p:spPr>
          <a:xfrm rot="20116360">
            <a:off x="3321999" y="2212345"/>
            <a:ext cx="348612" cy="1412751"/>
          </a:xfrm>
          <a:prstGeom prst="rect">
            <a:avLst/>
          </a:prstGeom>
          <a:ln w="12700">
            <a:miter lim="400000"/>
          </a:ln>
        </p:spPr>
      </p:pic>
      <p:pic>
        <p:nvPicPr>
          <p:cNvPr id="95" name="image35.png"/>
          <p:cNvPicPr>
            <a:picLocks noChangeAspect="1"/>
          </p:cNvPicPr>
          <p:nvPr/>
        </p:nvPicPr>
        <p:blipFill>
          <a:blip r:embed="rId14">
            <a:extLst/>
          </a:blip>
          <a:stretch>
            <a:fillRect/>
          </a:stretch>
        </p:blipFill>
        <p:spPr>
          <a:xfrm rot="20116360">
            <a:off x="2649137" y="2493214"/>
            <a:ext cx="348612" cy="1412751"/>
          </a:xfrm>
          <a:prstGeom prst="rect">
            <a:avLst/>
          </a:prstGeom>
          <a:ln w="12700">
            <a:miter lim="400000"/>
          </a:ln>
        </p:spPr>
      </p:pic>
      <p:pic>
        <p:nvPicPr>
          <p:cNvPr id="96" name="image35.png"/>
          <p:cNvPicPr>
            <a:picLocks noChangeAspect="1"/>
          </p:cNvPicPr>
          <p:nvPr/>
        </p:nvPicPr>
        <p:blipFill>
          <a:blip r:embed="rId14">
            <a:extLst/>
          </a:blip>
          <a:stretch>
            <a:fillRect/>
          </a:stretch>
        </p:blipFill>
        <p:spPr>
          <a:xfrm rot="20116360">
            <a:off x="3968763" y="1891049"/>
            <a:ext cx="348612" cy="1412751"/>
          </a:xfrm>
          <a:prstGeom prst="rect">
            <a:avLst/>
          </a:prstGeom>
          <a:ln w="12700">
            <a:miter lim="400000"/>
          </a:ln>
        </p:spPr>
      </p:pic>
      <p:pic>
        <p:nvPicPr>
          <p:cNvPr id="100" name="image32.png"/>
          <p:cNvPicPr>
            <a:picLocks noChangeAspect="1"/>
          </p:cNvPicPr>
          <p:nvPr/>
        </p:nvPicPr>
        <p:blipFill>
          <a:blip r:embed="rId15">
            <a:extLst/>
          </a:blip>
          <a:stretch>
            <a:fillRect/>
          </a:stretch>
        </p:blipFill>
        <p:spPr>
          <a:xfrm rot="3379789">
            <a:off x="4559976" y="1827820"/>
            <a:ext cx="1140083" cy="1191612"/>
          </a:xfrm>
          <a:prstGeom prst="rect">
            <a:avLst/>
          </a:prstGeom>
          <a:ln w="12700">
            <a:miter lim="400000"/>
          </a:ln>
        </p:spPr>
      </p:pic>
      <p:pic>
        <p:nvPicPr>
          <p:cNvPr id="102" name="image34.png"/>
          <p:cNvPicPr>
            <a:picLocks noChangeAspect="1"/>
          </p:cNvPicPr>
          <p:nvPr/>
        </p:nvPicPr>
        <p:blipFill>
          <a:blip r:embed="rId8">
            <a:extLst/>
          </a:blip>
          <a:stretch>
            <a:fillRect/>
          </a:stretch>
        </p:blipFill>
        <p:spPr>
          <a:xfrm>
            <a:off x="6731975" y="1048617"/>
            <a:ext cx="293056" cy="293056"/>
          </a:xfrm>
          <a:prstGeom prst="rect">
            <a:avLst/>
          </a:prstGeom>
          <a:ln w="12700">
            <a:miter lim="400000"/>
          </a:ln>
        </p:spPr>
      </p:pic>
      <p:pic>
        <p:nvPicPr>
          <p:cNvPr id="113" name="image15.png"/>
          <p:cNvPicPr>
            <a:picLocks noChangeAspect="1"/>
          </p:cNvPicPr>
          <p:nvPr/>
        </p:nvPicPr>
        <p:blipFill>
          <a:blip r:embed="rId16">
            <a:extLst/>
          </a:blip>
          <a:stretch>
            <a:fillRect/>
          </a:stretch>
        </p:blipFill>
        <p:spPr>
          <a:xfrm>
            <a:off x="2401676" y="4560370"/>
            <a:ext cx="3508689" cy="1998330"/>
          </a:xfrm>
          <a:prstGeom prst="rect">
            <a:avLst/>
          </a:prstGeom>
          <a:ln w="12700">
            <a:miter lim="400000"/>
          </a:ln>
        </p:spPr>
      </p:pic>
      <p:pic>
        <p:nvPicPr>
          <p:cNvPr id="115" name="image42.png"/>
          <p:cNvPicPr>
            <a:picLocks noChangeAspect="1"/>
          </p:cNvPicPr>
          <p:nvPr/>
        </p:nvPicPr>
        <p:blipFill>
          <a:blip r:embed="rId9">
            <a:extLst/>
          </a:blip>
          <a:stretch>
            <a:fillRect/>
          </a:stretch>
        </p:blipFill>
        <p:spPr>
          <a:xfrm>
            <a:off x="3743217" y="4736347"/>
            <a:ext cx="691611" cy="432258"/>
          </a:xfrm>
          <a:prstGeom prst="rect">
            <a:avLst/>
          </a:prstGeom>
          <a:ln w="12700">
            <a:miter lim="400000"/>
          </a:ln>
        </p:spPr>
      </p:pic>
      <p:pic>
        <p:nvPicPr>
          <p:cNvPr id="116" name="image34.png"/>
          <p:cNvPicPr>
            <a:picLocks noChangeAspect="1"/>
          </p:cNvPicPr>
          <p:nvPr/>
        </p:nvPicPr>
        <p:blipFill>
          <a:blip r:embed="rId8">
            <a:extLst/>
          </a:blip>
          <a:stretch>
            <a:fillRect/>
          </a:stretch>
        </p:blipFill>
        <p:spPr>
          <a:xfrm>
            <a:off x="3349776" y="4073770"/>
            <a:ext cx="293057" cy="293056"/>
          </a:xfrm>
          <a:prstGeom prst="rect">
            <a:avLst/>
          </a:prstGeom>
          <a:ln w="12700">
            <a:miter lim="400000"/>
          </a:ln>
        </p:spPr>
      </p:pic>
      <p:pic>
        <p:nvPicPr>
          <p:cNvPr id="117" name="image34.png"/>
          <p:cNvPicPr>
            <a:picLocks noChangeAspect="1"/>
          </p:cNvPicPr>
          <p:nvPr/>
        </p:nvPicPr>
        <p:blipFill>
          <a:blip r:embed="rId8">
            <a:extLst/>
          </a:blip>
          <a:stretch>
            <a:fillRect/>
          </a:stretch>
        </p:blipFill>
        <p:spPr>
          <a:xfrm>
            <a:off x="4299063" y="4490110"/>
            <a:ext cx="293056" cy="293057"/>
          </a:xfrm>
          <a:prstGeom prst="rect">
            <a:avLst/>
          </a:prstGeom>
          <a:ln w="12700">
            <a:miter lim="400000"/>
          </a:ln>
        </p:spPr>
      </p:pic>
      <p:pic>
        <p:nvPicPr>
          <p:cNvPr id="118" name="image34.png"/>
          <p:cNvPicPr>
            <a:picLocks noChangeAspect="1"/>
          </p:cNvPicPr>
          <p:nvPr/>
        </p:nvPicPr>
        <p:blipFill>
          <a:blip r:embed="rId8">
            <a:extLst/>
          </a:blip>
          <a:stretch>
            <a:fillRect/>
          </a:stretch>
        </p:blipFill>
        <p:spPr>
          <a:xfrm>
            <a:off x="3882153" y="4328790"/>
            <a:ext cx="293056" cy="293056"/>
          </a:xfrm>
          <a:prstGeom prst="rect">
            <a:avLst/>
          </a:prstGeom>
          <a:ln w="12700">
            <a:miter lim="400000"/>
          </a:ln>
        </p:spPr>
      </p:pic>
      <p:pic>
        <p:nvPicPr>
          <p:cNvPr id="119" name="image21.png"/>
          <p:cNvPicPr>
            <a:picLocks noChangeAspect="1"/>
          </p:cNvPicPr>
          <p:nvPr/>
        </p:nvPicPr>
        <p:blipFill>
          <a:blip r:embed="rId17">
            <a:extLst/>
          </a:blip>
          <a:stretch>
            <a:fillRect/>
          </a:stretch>
        </p:blipFill>
        <p:spPr>
          <a:xfrm>
            <a:off x="3656264" y="3818650"/>
            <a:ext cx="199155" cy="199156"/>
          </a:xfrm>
          <a:prstGeom prst="rect">
            <a:avLst/>
          </a:prstGeom>
          <a:ln w="12700">
            <a:miter lim="400000"/>
          </a:ln>
        </p:spPr>
      </p:pic>
      <p:pic>
        <p:nvPicPr>
          <p:cNvPr id="120" name="image21.png"/>
          <p:cNvPicPr>
            <a:picLocks noChangeAspect="1"/>
          </p:cNvPicPr>
          <p:nvPr/>
        </p:nvPicPr>
        <p:blipFill>
          <a:blip r:embed="rId17">
            <a:extLst/>
          </a:blip>
          <a:stretch>
            <a:fillRect/>
          </a:stretch>
        </p:blipFill>
        <p:spPr>
          <a:xfrm>
            <a:off x="3120870" y="4609468"/>
            <a:ext cx="199156" cy="199156"/>
          </a:xfrm>
          <a:prstGeom prst="rect">
            <a:avLst/>
          </a:prstGeom>
          <a:ln w="12700">
            <a:miter lim="400000"/>
          </a:ln>
        </p:spPr>
      </p:pic>
      <p:pic>
        <p:nvPicPr>
          <p:cNvPr id="121" name="image21.png"/>
          <p:cNvPicPr>
            <a:picLocks noChangeAspect="1"/>
          </p:cNvPicPr>
          <p:nvPr/>
        </p:nvPicPr>
        <p:blipFill>
          <a:blip r:embed="rId17">
            <a:extLst/>
          </a:blip>
          <a:stretch>
            <a:fillRect/>
          </a:stretch>
        </p:blipFill>
        <p:spPr>
          <a:xfrm>
            <a:off x="4129276" y="3485537"/>
            <a:ext cx="199156" cy="199156"/>
          </a:xfrm>
          <a:prstGeom prst="rect">
            <a:avLst/>
          </a:prstGeom>
          <a:ln w="12700">
            <a:miter lim="400000"/>
          </a:ln>
        </p:spPr>
      </p:pic>
      <p:pic>
        <p:nvPicPr>
          <p:cNvPr id="126" name="image42.png"/>
          <p:cNvPicPr>
            <a:picLocks noChangeAspect="1"/>
          </p:cNvPicPr>
          <p:nvPr/>
        </p:nvPicPr>
        <p:blipFill>
          <a:blip r:embed="rId9">
            <a:extLst/>
          </a:blip>
          <a:stretch>
            <a:fillRect/>
          </a:stretch>
        </p:blipFill>
        <p:spPr>
          <a:xfrm>
            <a:off x="4009967" y="3854220"/>
            <a:ext cx="691611" cy="432258"/>
          </a:xfrm>
          <a:prstGeom prst="rect">
            <a:avLst/>
          </a:prstGeom>
          <a:ln w="12700">
            <a:miter lim="400000"/>
          </a:ln>
        </p:spPr>
      </p:pic>
      <p:pic>
        <p:nvPicPr>
          <p:cNvPr id="98" name="image34.png"/>
          <p:cNvPicPr>
            <a:picLocks noChangeAspect="1"/>
          </p:cNvPicPr>
          <p:nvPr/>
        </p:nvPicPr>
        <p:blipFill>
          <a:blip r:embed="rId8">
            <a:extLst/>
          </a:blip>
          <a:stretch>
            <a:fillRect/>
          </a:stretch>
        </p:blipFill>
        <p:spPr>
          <a:xfrm>
            <a:off x="2936452" y="3609785"/>
            <a:ext cx="293056" cy="293056"/>
          </a:xfrm>
          <a:prstGeom prst="rect">
            <a:avLst/>
          </a:prstGeom>
          <a:ln w="12700">
            <a:miter lim="400000"/>
          </a:ln>
        </p:spPr>
      </p:pic>
      <p:pic>
        <p:nvPicPr>
          <p:cNvPr id="97" name="image34.png"/>
          <p:cNvPicPr>
            <a:picLocks noChangeAspect="1"/>
          </p:cNvPicPr>
          <p:nvPr/>
        </p:nvPicPr>
        <p:blipFill>
          <a:blip r:embed="rId8">
            <a:extLst/>
          </a:blip>
          <a:stretch>
            <a:fillRect/>
          </a:stretch>
        </p:blipFill>
        <p:spPr>
          <a:xfrm>
            <a:off x="3609314" y="3328916"/>
            <a:ext cx="293056" cy="293056"/>
          </a:xfrm>
          <a:prstGeom prst="rect">
            <a:avLst/>
          </a:prstGeom>
          <a:ln w="12700">
            <a:miter lim="400000"/>
          </a:ln>
        </p:spPr>
      </p:pic>
      <p:pic>
        <p:nvPicPr>
          <p:cNvPr id="99" name="image34.png"/>
          <p:cNvPicPr>
            <a:picLocks noChangeAspect="1"/>
          </p:cNvPicPr>
          <p:nvPr/>
        </p:nvPicPr>
        <p:blipFill>
          <a:blip r:embed="rId8">
            <a:extLst/>
          </a:blip>
          <a:stretch>
            <a:fillRect/>
          </a:stretch>
        </p:blipFill>
        <p:spPr>
          <a:xfrm>
            <a:off x="4256078" y="3007620"/>
            <a:ext cx="293056" cy="293056"/>
          </a:xfrm>
          <a:prstGeom prst="rect">
            <a:avLst/>
          </a:prstGeom>
          <a:ln w="12700">
            <a:miter lim="400000"/>
          </a:ln>
        </p:spPr>
      </p:pic>
      <p:pic>
        <p:nvPicPr>
          <p:cNvPr id="127" name="image21.png"/>
          <p:cNvPicPr>
            <a:picLocks noChangeAspect="1"/>
          </p:cNvPicPr>
          <p:nvPr/>
        </p:nvPicPr>
        <p:blipFill>
          <a:blip r:embed="rId17">
            <a:extLst/>
          </a:blip>
          <a:stretch>
            <a:fillRect/>
          </a:stretch>
        </p:blipFill>
        <p:spPr>
          <a:xfrm>
            <a:off x="3320026" y="3754642"/>
            <a:ext cx="199155" cy="199156"/>
          </a:xfrm>
          <a:prstGeom prst="rect">
            <a:avLst/>
          </a:prstGeom>
          <a:ln w="12700">
            <a:miter lim="400000"/>
          </a:ln>
        </p:spPr>
      </p:pic>
      <p:pic>
        <p:nvPicPr>
          <p:cNvPr id="128" name="image21.png"/>
          <p:cNvPicPr>
            <a:picLocks noChangeAspect="1"/>
          </p:cNvPicPr>
          <p:nvPr/>
        </p:nvPicPr>
        <p:blipFill>
          <a:blip r:embed="rId17">
            <a:extLst/>
          </a:blip>
          <a:stretch>
            <a:fillRect/>
          </a:stretch>
        </p:blipFill>
        <p:spPr>
          <a:xfrm>
            <a:off x="3589690" y="4390750"/>
            <a:ext cx="199155" cy="199156"/>
          </a:xfrm>
          <a:prstGeom prst="rect">
            <a:avLst/>
          </a:prstGeom>
          <a:ln w="12700">
            <a:miter lim="400000"/>
          </a:ln>
        </p:spPr>
      </p:pic>
      <p:pic>
        <p:nvPicPr>
          <p:cNvPr id="129" name="image21.png"/>
          <p:cNvPicPr>
            <a:picLocks noChangeAspect="1"/>
          </p:cNvPicPr>
          <p:nvPr/>
        </p:nvPicPr>
        <p:blipFill>
          <a:blip r:embed="rId17">
            <a:extLst/>
          </a:blip>
          <a:stretch>
            <a:fillRect/>
          </a:stretch>
        </p:blipFill>
        <p:spPr>
          <a:xfrm>
            <a:off x="4529793" y="4783167"/>
            <a:ext cx="199155" cy="199156"/>
          </a:xfrm>
          <a:prstGeom prst="rect">
            <a:avLst/>
          </a:prstGeom>
          <a:ln w="12700">
            <a:miter lim="400000"/>
          </a:ln>
        </p:spPr>
      </p:pic>
      <p:pic>
        <p:nvPicPr>
          <p:cNvPr id="131" name="image44.png"/>
          <p:cNvPicPr>
            <a:picLocks noChangeAspect="1"/>
          </p:cNvPicPr>
          <p:nvPr/>
        </p:nvPicPr>
        <p:blipFill>
          <a:blip r:embed="rId18">
            <a:extLst/>
          </a:blip>
          <a:stretch>
            <a:fillRect/>
          </a:stretch>
        </p:blipFill>
        <p:spPr>
          <a:xfrm>
            <a:off x="2606372" y="5096493"/>
            <a:ext cx="837136" cy="544141"/>
          </a:xfrm>
          <a:prstGeom prst="rect">
            <a:avLst/>
          </a:prstGeom>
          <a:ln w="12700">
            <a:miter lim="400000"/>
          </a:ln>
        </p:spPr>
      </p:pic>
      <p:pic>
        <p:nvPicPr>
          <p:cNvPr id="132" name="image45.png"/>
          <p:cNvPicPr>
            <a:picLocks noChangeAspect="1"/>
          </p:cNvPicPr>
          <p:nvPr/>
        </p:nvPicPr>
        <p:blipFill>
          <a:blip r:embed="rId19">
            <a:extLst/>
          </a:blip>
          <a:stretch>
            <a:fillRect/>
          </a:stretch>
        </p:blipFill>
        <p:spPr>
          <a:xfrm>
            <a:off x="3563615" y="5395406"/>
            <a:ext cx="700471" cy="502589"/>
          </a:xfrm>
          <a:prstGeom prst="rect">
            <a:avLst/>
          </a:prstGeom>
          <a:ln w="12700">
            <a:miter lim="400000"/>
          </a:ln>
        </p:spPr>
      </p:pic>
      <p:pic>
        <p:nvPicPr>
          <p:cNvPr id="133" name="image44.png"/>
          <p:cNvPicPr>
            <a:picLocks noChangeAspect="1"/>
          </p:cNvPicPr>
          <p:nvPr/>
        </p:nvPicPr>
        <p:blipFill>
          <a:blip r:embed="rId18">
            <a:extLst/>
          </a:blip>
          <a:stretch>
            <a:fillRect/>
          </a:stretch>
        </p:blipFill>
        <p:spPr>
          <a:xfrm>
            <a:off x="4357331" y="5252782"/>
            <a:ext cx="837136" cy="544141"/>
          </a:xfrm>
          <a:prstGeom prst="rect">
            <a:avLst/>
          </a:prstGeom>
          <a:ln w="12700">
            <a:miter lim="400000"/>
          </a:ln>
        </p:spPr>
      </p:pic>
      <p:pic>
        <p:nvPicPr>
          <p:cNvPr id="135" name="image47.png"/>
          <p:cNvPicPr>
            <a:picLocks noChangeAspect="1"/>
          </p:cNvPicPr>
          <p:nvPr/>
        </p:nvPicPr>
        <p:blipFill>
          <a:blip r:embed="rId20">
            <a:extLst/>
          </a:blip>
          <a:stretch>
            <a:fillRect/>
          </a:stretch>
        </p:blipFill>
        <p:spPr>
          <a:xfrm>
            <a:off x="2879448" y="5872953"/>
            <a:ext cx="569444" cy="447421"/>
          </a:xfrm>
          <a:prstGeom prst="rect">
            <a:avLst/>
          </a:prstGeom>
          <a:ln w="12700">
            <a:miter lim="400000"/>
          </a:ln>
        </p:spPr>
      </p:pic>
      <p:pic>
        <p:nvPicPr>
          <p:cNvPr id="136" name="image47.png"/>
          <p:cNvPicPr>
            <a:picLocks noChangeAspect="1"/>
          </p:cNvPicPr>
          <p:nvPr/>
        </p:nvPicPr>
        <p:blipFill>
          <a:blip r:embed="rId20">
            <a:extLst/>
          </a:blip>
          <a:stretch>
            <a:fillRect/>
          </a:stretch>
        </p:blipFill>
        <p:spPr>
          <a:xfrm>
            <a:off x="5245920" y="5416923"/>
            <a:ext cx="569444" cy="447421"/>
          </a:xfrm>
          <a:prstGeom prst="rect">
            <a:avLst/>
          </a:prstGeom>
          <a:ln w="12700">
            <a:miter lim="400000"/>
          </a:ln>
        </p:spPr>
      </p:pic>
      <p:pic>
        <p:nvPicPr>
          <p:cNvPr id="138" name="image21.png"/>
          <p:cNvPicPr>
            <a:picLocks noChangeAspect="1"/>
          </p:cNvPicPr>
          <p:nvPr/>
        </p:nvPicPr>
        <p:blipFill>
          <a:blip r:embed="rId17">
            <a:extLst/>
          </a:blip>
          <a:stretch>
            <a:fillRect/>
          </a:stretch>
        </p:blipFill>
        <p:spPr>
          <a:xfrm>
            <a:off x="6140701" y="2033805"/>
            <a:ext cx="199156" cy="199156"/>
          </a:xfrm>
          <a:prstGeom prst="rect">
            <a:avLst/>
          </a:prstGeom>
          <a:ln w="12700">
            <a:miter lim="400000"/>
          </a:ln>
        </p:spPr>
      </p:pic>
      <p:pic>
        <p:nvPicPr>
          <p:cNvPr id="139" name="image21.png"/>
          <p:cNvPicPr>
            <a:picLocks noChangeAspect="1"/>
          </p:cNvPicPr>
          <p:nvPr/>
        </p:nvPicPr>
        <p:blipFill>
          <a:blip r:embed="rId17">
            <a:extLst/>
          </a:blip>
          <a:stretch>
            <a:fillRect/>
          </a:stretch>
        </p:blipFill>
        <p:spPr>
          <a:xfrm>
            <a:off x="5994706" y="2305570"/>
            <a:ext cx="199156" cy="199156"/>
          </a:xfrm>
          <a:prstGeom prst="rect">
            <a:avLst/>
          </a:prstGeom>
          <a:ln w="12700">
            <a:miter lim="400000"/>
          </a:ln>
        </p:spPr>
      </p:pic>
      <p:pic>
        <p:nvPicPr>
          <p:cNvPr id="142" name="image41.png"/>
          <p:cNvPicPr>
            <a:picLocks noChangeAspect="1"/>
          </p:cNvPicPr>
          <p:nvPr/>
        </p:nvPicPr>
        <p:blipFill>
          <a:blip r:embed="rId10">
            <a:extLst/>
          </a:blip>
          <a:stretch>
            <a:fillRect/>
          </a:stretch>
        </p:blipFill>
        <p:spPr>
          <a:xfrm>
            <a:off x="4922427" y="4736347"/>
            <a:ext cx="657280" cy="516435"/>
          </a:xfrm>
          <a:prstGeom prst="rect">
            <a:avLst/>
          </a:prstGeom>
          <a:ln w="12700">
            <a:miter lim="400000"/>
          </a:ln>
        </p:spPr>
      </p:pic>
      <p:pic>
        <p:nvPicPr>
          <p:cNvPr id="143" name="image41.png"/>
          <p:cNvPicPr>
            <a:picLocks noChangeAspect="1"/>
          </p:cNvPicPr>
          <p:nvPr/>
        </p:nvPicPr>
        <p:blipFill>
          <a:blip r:embed="rId10">
            <a:extLst/>
          </a:blip>
          <a:stretch>
            <a:fillRect/>
          </a:stretch>
        </p:blipFill>
        <p:spPr>
          <a:xfrm>
            <a:off x="3743217" y="6010780"/>
            <a:ext cx="657280" cy="516435"/>
          </a:xfrm>
          <a:prstGeom prst="rect">
            <a:avLst/>
          </a:prstGeom>
          <a:ln w="12700">
            <a:miter lim="400000"/>
          </a:ln>
        </p:spPr>
      </p:pic>
      <p:pic>
        <p:nvPicPr>
          <p:cNvPr id="144" name="image45.png"/>
          <p:cNvPicPr>
            <a:picLocks noChangeAspect="1"/>
          </p:cNvPicPr>
          <p:nvPr/>
        </p:nvPicPr>
        <p:blipFill>
          <a:blip r:embed="rId19">
            <a:extLst/>
          </a:blip>
          <a:stretch>
            <a:fillRect/>
          </a:stretch>
        </p:blipFill>
        <p:spPr>
          <a:xfrm>
            <a:off x="4572336" y="5873784"/>
            <a:ext cx="700471" cy="502589"/>
          </a:xfrm>
          <a:prstGeom prst="rect">
            <a:avLst/>
          </a:prstGeom>
          <a:ln w="12700">
            <a:miter lim="400000"/>
          </a:ln>
        </p:spPr>
      </p:pic>
      <p:grpSp>
        <p:nvGrpSpPr>
          <p:cNvPr id="85" name="Group 84"/>
          <p:cNvGrpSpPr/>
          <p:nvPr/>
        </p:nvGrpSpPr>
        <p:grpSpPr>
          <a:xfrm>
            <a:off x="226414" y="3319118"/>
            <a:ext cx="2051587" cy="1277381"/>
            <a:chOff x="226414" y="3319118"/>
            <a:chExt cx="2051587" cy="1277381"/>
          </a:xfrm>
        </p:grpSpPr>
        <p:pic>
          <p:nvPicPr>
            <p:cNvPr id="92" name="image32.png"/>
            <p:cNvPicPr>
              <a:picLocks noChangeAspect="1"/>
            </p:cNvPicPr>
            <p:nvPr/>
          </p:nvPicPr>
          <p:blipFill>
            <a:blip r:embed="rId15">
              <a:extLst/>
            </a:blip>
            <a:stretch>
              <a:fillRect/>
            </a:stretch>
          </p:blipFill>
          <p:spPr>
            <a:xfrm rot="16856755" flipV="1">
              <a:off x="1045790" y="3291887"/>
              <a:ext cx="1204980" cy="1259442"/>
            </a:xfrm>
            <a:prstGeom prst="rect">
              <a:avLst/>
            </a:prstGeom>
            <a:ln w="12700">
              <a:miter lim="400000"/>
            </a:ln>
          </p:spPr>
        </p:pic>
        <p:pic>
          <p:nvPicPr>
            <p:cNvPr id="93" name="Picture 9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101" name="image21.png"/>
            <p:cNvPicPr>
              <a:picLocks noChangeAspect="1"/>
            </p:cNvPicPr>
            <p:nvPr/>
          </p:nvPicPr>
          <p:blipFill>
            <a:blip r:embed="rId17">
              <a:extLst/>
            </a:blip>
            <a:stretch>
              <a:fillRect/>
            </a:stretch>
          </p:blipFill>
          <p:spPr>
            <a:xfrm>
              <a:off x="555218" y="3955430"/>
              <a:ext cx="207606" cy="207606"/>
            </a:xfrm>
            <a:prstGeom prst="rect">
              <a:avLst/>
            </a:prstGeom>
            <a:ln w="12700">
              <a:miter lim="400000"/>
            </a:ln>
          </p:spPr>
        </p:pic>
        <p:pic>
          <p:nvPicPr>
            <p:cNvPr id="103" name="image21.png"/>
            <p:cNvPicPr>
              <a:picLocks noChangeAspect="1"/>
            </p:cNvPicPr>
            <p:nvPr/>
          </p:nvPicPr>
          <p:blipFill>
            <a:blip r:embed="rId17">
              <a:extLst/>
            </a:blip>
            <a:stretch>
              <a:fillRect/>
            </a:stretch>
          </p:blipFill>
          <p:spPr>
            <a:xfrm>
              <a:off x="464177" y="4059340"/>
              <a:ext cx="207605" cy="207606"/>
            </a:xfrm>
            <a:prstGeom prst="rect">
              <a:avLst/>
            </a:prstGeom>
            <a:ln w="12700">
              <a:miter lim="400000"/>
            </a:ln>
          </p:spPr>
        </p:pic>
        <p:pic>
          <p:nvPicPr>
            <p:cNvPr id="104" name="image21.png"/>
            <p:cNvPicPr>
              <a:picLocks noChangeAspect="1"/>
            </p:cNvPicPr>
            <p:nvPr/>
          </p:nvPicPr>
          <p:blipFill>
            <a:blip r:embed="rId17">
              <a:extLst/>
            </a:blip>
            <a:stretch>
              <a:fillRect/>
            </a:stretch>
          </p:blipFill>
          <p:spPr>
            <a:xfrm>
              <a:off x="731267" y="3981016"/>
              <a:ext cx="207607" cy="207606"/>
            </a:xfrm>
            <a:prstGeom prst="rect">
              <a:avLst/>
            </a:prstGeom>
            <a:ln w="12700">
              <a:miter lim="400000"/>
            </a:ln>
          </p:spPr>
        </p:pic>
        <p:pic>
          <p:nvPicPr>
            <p:cNvPr id="105" name="image21.png"/>
            <p:cNvPicPr>
              <a:picLocks noChangeAspect="1"/>
            </p:cNvPicPr>
            <p:nvPr/>
          </p:nvPicPr>
          <p:blipFill>
            <a:blip r:embed="rId17">
              <a:extLst/>
            </a:blip>
            <a:stretch>
              <a:fillRect/>
            </a:stretch>
          </p:blipFill>
          <p:spPr>
            <a:xfrm>
              <a:off x="751610" y="4091760"/>
              <a:ext cx="207605" cy="207606"/>
            </a:xfrm>
            <a:prstGeom prst="rect">
              <a:avLst/>
            </a:prstGeom>
            <a:ln w="12700">
              <a:miter lim="400000"/>
            </a:ln>
          </p:spPr>
        </p:pic>
        <p:pic>
          <p:nvPicPr>
            <p:cNvPr id="106" name="image21.png"/>
            <p:cNvPicPr>
              <a:picLocks noChangeAspect="1"/>
            </p:cNvPicPr>
            <p:nvPr/>
          </p:nvPicPr>
          <p:blipFill>
            <a:blip r:embed="rId17">
              <a:extLst/>
            </a:blip>
            <a:stretch>
              <a:fillRect/>
            </a:stretch>
          </p:blipFill>
          <p:spPr>
            <a:xfrm>
              <a:off x="599536" y="4110324"/>
              <a:ext cx="207605" cy="207607"/>
            </a:xfrm>
            <a:prstGeom prst="rect">
              <a:avLst/>
            </a:prstGeom>
            <a:ln w="12700">
              <a:miter lim="400000"/>
            </a:ln>
          </p:spPr>
        </p:pic>
      </p:grpSp>
      <p:pic>
        <p:nvPicPr>
          <p:cNvPr id="76" name="image21.png"/>
          <p:cNvPicPr>
            <a:picLocks noChangeAspect="1"/>
          </p:cNvPicPr>
          <p:nvPr/>
        </p:nvPicPr>
        <p:blipFill>
          <a:blip r:embed="rId17">
            <a:extLst/>
          </a:blip>
          <a:stretch>
            <a:fillRect/>
          </a:stretch>
        </p:blipFill>
        <p:spPr>
          <a:xfrm>
            <a:off x="6506964" y="3311944"/>
            <a:ext cx="199156" cy="199156"/>
          </a:xfrm>
          <a:prstGeom prst="rect">
            <a:avLst/>
          </a:prstGeom>
          <a:ln w="12700">
            <a:miter lim="400000"/>
          </a:ln>
        </p:spPr>
      </p:pic>
      <p:pic>
        <p:nvPicPr>
          <p:cNvPr id="77" name="image21.png"/>
          <p:cNvPicPr>
            <a:picLocks noChangeAspect="1"/>
          </p:cNvPicPr>
          <p:nvPr/>
        </p:nvPicPr>
        <p:blipFill>
          <a:blip r:embed="rId17">
            <a:extLst/>
          </a:blip>
          <a:stretch>
            <a:fillRect/>
          </a:stretch>
        </p:blipFill>
        <p:spPr>
          <a:xfrm>
            <a:off x="5633755" y="2613996"/>
            <a:ext cx="199156" cy="199156"/>
          </a:xfrm>
          <a:prstGeom prst="rect">
            <a:avLst/>
          </a:prstGeom>
          <a:ln w="12700">
            <a:miter lim="400000"/>
          </a:ln>
        </p:spPr>
      </p:pic>
    </p:spTree>
    <p:extLst>
      <p:ext uri="{BB962C8B-B14F-4D97-AF65-F5344CB8AC3E}">
        <p14:creationId xmlns:p14="http://schemas.microsoft.com/office/powerpoint/2010/main" val="4929364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 name="image1.jpeg"/>
          <p:cNvPicPr>
            <a:picLocks noChangeAspect="1"/>
          </p:cNvPicPr>
          <p:nvPr/>
        </p:nvPicPr>
        <p:blipFill>
          <a:blip r:embed="rId3">
            <a:extLst/>
          </a:blip>
          <a:srcRect l="5429" r="6369" b="13602"/>
          <a:stretch>
            <a:fillRect/>
          </a:stretch>
        </p:blipFill>
        <p:spPr>
          <a:xfrm>
            <a:off x="-1" y="144610"/>
            <a:ext cx="9144003" cy="6717643"/>
          </a:xfrm>
          <a:prstGeom prst="rect">
            <a:avLst/>
          </a:prstGeom>
          <a:ln w="12700">
            <a:miter lim="400000"/>
          </a:ln>
        </p:spPr>
      </p:pic>
      <p:pic>
        <p:nvPicPr>
          <p:cNvPr id="114" name="image19.png"/>
          <p:cNvPicPr>
            <a:picLocks noChangeAspect="1"/>
          </p:cNvPicPr>
          <p:nvPr/>
        </p:nvPicPr>
        <p:blipFill>
          <a:blip r:embed="rId4">
            <a:extLst/>
          </a:blip>
          <a:stretch>
            <a:fillRect/>
          </a:stretch>
        </p:blipFill>
        <p:spPr>
          <a:xfrm rot="842793">
            <a:off x="1918024" y="2692273"/>
            <a:ext cx="3266091" cy="2596896"/>
          </a:xfrm>
          <a:prstGeom prst="rect">
            <a:avLst/>
          </a:prstGeom>
          <a:ln w="12700">
            <a:miter lim="400000"/>
          </a:ln>
        </p:spPr>
      </p:pic>
      <p:pic>
        <p:nvPicPr>
          <p:cNvPr id="101" name="Picture 100" descr="01-MitoAn-TransBlack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sp>
        <p:nvSpPr>
          <p:cNvPr id="559" name="Shape 559"/>
          <p:cNvSpPr/>
          <p:nvPr/>
        </p:nvSpPr>
        <p:spPr>
          <a:xfrm>
            <a:off x="228598" y="6527215"/>
            <a:ext cx="5302464" cy="3385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800" b="1">
                <a:solidFill>
                  <a:srgbClr val="535353"/>
                </a:solidFill>
                <a:latin typeface="Arial"/>
                <a:ea typeface="Arial"/>
                <a:cs typeface="Arial"/>
                <a:sym typeface="Arial"/>
              </a:defRPr>
            </a:pPr>
            <a:r>
              <a:rPr dirty="0"/>
              <a:t>References: 1</a:t>
            </a:r>
            <a:r>
              <a:rPr b="0" dirty="0"/>
              <a:t>. Murray RK, et al.</a:t>
            </a:r>
            <a:r>
              <a:rPr b="0" i="1" dirty="0"/>
              <a:t> Harper’s Illustrated Biochemistry,</a:t>
            </a:r>
            <a:r>
              <a:rPr b="0" dirty="0"/>
              <a:t> 28</a:t>
            </a:r>
            <a:r>
              <a:rPr b="0" baseline="29499" dirty="0"/>
              <a:t>th</a:t>
            </a:r>
            <a:r>
              <a:rPr b="0" dirty="0"/>
              <a:t> ed. McGraw-Hill’s Access Medicine, 2009.</a:t>
            </a:r>
            <a:r>
              <a:rPr lang="en-US" b="0" dirty="0"/>
              <a:t> </a:t>
            </a:r>
            <a:r>
              <a:rPr dirty="0"/>
              <a:t>2.</a:t>
            </a:r>
            <a:r>
              <a:rPr b="0" dirty="0"/>
              <a:t> </a:t>
            </a:r>
            <a:r>
              <a:rPr b="0" dirty="0" err="1"/>
              <a:t>Michiels</a:t>
            </a:r>
            <a:r>
              <a:rPr b="0" dirty="0"/>
              <a:t> C. </a:t>
            </a:r>
            <a:r>
              <a:rPr b="0" i="1" dirty="0"/>
              <a:t>Am J </a:t>
            </a:r>
            <a:r>
              <a:rPr b="0" i="1" dirty="0" err="1"/>
              <a:t>Pathol</a:t>
            </a:r>
            <a:r>
              <a:rPr b="0" i="1" dirty="0"/>
              <a:t>. </a:t>
            </a:r>
            <a:r>
              <a:rPr b="0" dirty="0"/>
              <a:t>2004;164(6):1875-1882. </a:t>
            </a:r>
            <a:r>
              <a:rPr dirty="0"/>
              <a:t>3. </a:t>
            </a:r>
            <a:r>
              <a:rPr b="0" dirty="0" err="1"/>
              <a:t>Tafani</a:t>
            </a:r>
            <a:r>
              <a:rPr b="0" dirty="0"/>
              <a:t> M, et al. </a:t>
            </a:r>
            <a:r>
              <a:rPr b="0" i="1" dirty="0" err="1"/>
              <a:t>Oxid</a:t>
            </a:r>
            <a:r>
              <a:rPr b="0" i="1" dirty="0"/>
              <a:t> Med Cell </a:t>
            </a:r>
            <a:r>
              <a:rPr b="0" i="1" dirty="0" err="1"/>
              <a:t>Longev</a:t>
            </a:r>
            <a:r>
              <a:rPr b="0" i="1" dirty="0"/>
              <a:t>.</a:t>
            </a:r>
            <a:r>
              <a:rPr b="0" dirty="0"/>
              <a:t> 2016:3907147.</a:t>
            </a:r>
            <a:r>
              <a:rPr lang="en-US" b="0" dirty="0"/>
              <a:t> </a:t>
            </a:r>
            <a:endParaRPr b="0" dirty="0"/>
          </a:p>
        </p:txBody>
      </p:sp>
      <p:pic>
        <p:nvPicPr>
          <p:cNvPr id="560" name="image40.png"/>
          <p:cNvPicPr>
            <a:picLocks noChangeAspect="1"/>
          </p:cNvPicPr>
          <p:nvPr/>
        </p:nvPicPr>
        <p:blipFill>
          <a:blip r:embed="rId6">
            <a:extLst/>
          </a:blip>
          <a:stretch>
            <a:fillRect/>
          </a:stretch>
        </p:blipFill>
        <p:spPr>
          <a:xfrm>
            <a:off x="5301458" y="2334030"/>
            <a:ext cx="1738662" cy="1360691"/>
          </a:xfrm>
          <a:prstGeom prst="rect">
            <a:avLst/>
          </a:prstGeom>
          <a:ln w="12700">
            <a:miter lim="400000"/>
          </a:ln>
        </p:spPr>
      </p:pic>
      <p:pic>
        <p:nvPicPr>
          <p:cNvPr id="561" name="image4.png"/>
          <p:cNvPicPr>
            <a:picLocks noChangeAspect="1"/>
          </p:cNvPicPr>
          <p:nvPr/>
        </p:nvPicPr>
        <p:blipFill>
          <a:blip r:embed="rId7">
            <a:extLst/>
          </a:blip>
          <a:stretch>
            <a:fillRect/>
          </a:stretch>
        </p:blipFill>
        <p:spPr>
          <a:xfrm>
            <a:off x="0" y="-15549"/>
            <a:ext cx="9144001" cy="846943"/>
          </a:xfrm>
          <a:prstGeom prst="rect">
            <a:avLst/>
          </a:prstGeom>
          <a:ln w="12700">
            <a:miter lim="400000"/>
          </a:ln>
        </p:spPr>
      </p:pic>
      <p:sp>
        <p:nvSpPr>
          <p:cNvPr id="565" name="Shape 565"/>
          <p:cNvSpPr/>
          <p:nvPr/>
        </p:nvSpPr>
        <p:spPr>
          <a:xfrm>
            <a:off x="203199" y="400403"/>
            <a:ext cx="9779001" cy="3775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latin typeface="Arial" panose="020B0604020202020204" pitchFamily="34" charset="0"/>
                <a:cs typeface="Arial" panose="020B0604020202020204" pitchFamily="34" charset="0"/>
              </a:rPr>
              <a:t>Hypoxia</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More ROS with Inadequate Antioxidants  Oxidative Stress</a:t>
            </a:r>
            <a:endParaRPr lang="en-US" dirty="0">
              <a:latin typeface="Arial" panose="020B0604020202020204" pitchFamily="34" charset="0"/>
              <a:cs typeface="Arial" panose="020B0604020202020204" pitchFamily="34" charset="0"/>
            </a:endParaRPr>
          </a:p>
        </p:txBody>
      </p:sp>
      <p:sp>
        <p:nvSpPr>
          <p:cNvPr id="566" name="Shape 566"/>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cap="all">
                <a:solidFill>
                  <a:srgbClr val="FFFFFF"/>
                </a:solidFill>
                <a:latin typeface="Arial"/>
                <a:ea typeface="Arial"/>
                <a:cs typeface="Arial"/>
                <a:sym typeface="Arial"/>
              </a:defRPr>
            </a:lvl1pPr>
          </a:lstStyle>
          <a:p>
            <a:r>
              <a:rPr dirty="0">
                <a:solidFill>
                  <a:schemeClr val="bg1"/>
                </a:solidFill>
              </a:rPr>
              <a:t>Hypoxia</a:t>
            </a:r>
          </a:p>
        </p:txBody>
      </p:sp>
      <p:pic>
        <p:nvPicPr>
          <p:cNvPr id="574" name="image34.png"/>
          <p:cNvPicPr>
            <a:picLocks noChangeAspect="1"/>
          </p:cNvPicPr>
          <p:nvPr/>
        </p:nvPicPr>
        <p:blipFill>
          <a:blip r:embed="rId8">
            <a:extLst/>
          </a:blip>
          <a:stretch>
            <a:fillRect/>
          </a:stretch>
        </p:blipFill>
        <p:spPr>
          <a:xfrm>
            <a:off x="5487226" y="2935304"/>
            <a:ext cx="293058" cy="293057"/>
          </a:xfrm>
          <a:prstGeom prst="rect">
            <a:avLst/>
          </a:prstGeom>
          <a:ln w="12700">
            <a:miter lim="400000"/>
          </a:ln>
        </p:spPr>
      </p:pic>
      <p:pic>
        <p:nvPicPr>
          <p:cNvPr id="575" name="image34.png"/>
          <p:cNvPicPr>
            <a:picLocks noChangeAspect="1"/>
          </p:cNvPicPr>
          <p:nvPr/>
        </p:nvPicPr>
        <p:blipFill>
          <a:blip r:embed="rId8">
            <a:extLst/>
          </a:blip>
          <a:stretch>
            <a:fillRect/>
          </a:stretch>
        </p:blipFill>
        <p:spPr>
          <a:xfrm>
            <a:off x="6097335" y="3244373"/>
            <a:ext cx="293057" cy="293058"/>
          </a:xfrm>
          <a:prstGeom prst="rect">
            <a:avLst/>
          </a:prstGeom>
          <a:ln w="12700">
            <a:miter lim="400000"/>
          </a:ln>
        </p:spPr>
      </p:pic>
      <p:pic>
        <p:nvPicPr>
          <p:cNvPr id="586" name="image42.png"/>
          <p:cNvPicPr>
            <a:picLocks noChangeAspect="1"/>
          </p:cNvPicPr>
          <p:nvPr/>
        </p:nvPicPr>
        <p:blipFill>
          <a:blip r:embed="rId9">
            <a:extLst/>
          </a:blip>
          <a:stretch>
            <a:fillRect/>
          </a:stretch>
        </p:blipFill>
        <p:spPr>
          <a:xfrm>
            <a:off x="5862108" y="2726568"/>
            <a:ext cx="691612" cy="432260"/>
          </a:xfrm>
          <a:prstGeom prst="rect">
            <a:avLst/>
          </a:prstGeom>
          <a:ln w="12700">
            <a:miter lim="400000"/>
          </a:ln>
        </p:spPr>
      </p:pic>
      <p:sp>
        <p:nvSpPr>
          <p:cNvPr id="594" name="Shape 594"/>
          <p:cNvSpPr/>
          <p:nvPr/>
        </p:nvSpPr>
        <p:spPr>
          <a:xfrm>
            <a:off x="4572000" y="4562854"/>
            <a:ext cx="4381545"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595" name="image41.png"/>
          <p:cNvPicPr>
            <a:picLocks noChangeAspect="1"/>
          </p:cNvPicPr>
          <p:nvPr/>
        </p:nvPicPr>
        <p:blipFill>
          <a:blip r:embed="rId10">
            <a:extLst/>
          </a:blip>
          <a:stretch>
            <a:fillRect/>
          </a:stretch>
        </p:blipFill>
        <p:spPr>
          <a:xfrm>
            <a:off x="6602538" y="3460181"/>
            <a:ext cx="657280" cy="516435"/>
          </a:xfrm>
          <a:prstGeom prst="rect">
            <a:avLst/>
          </a:prstGeom>
          <a:ln w="12700">
            <a:miter lim="400000"/>
          </a:ln>
        </p:spPr>
      </p:pic>
      <p:pic>
        <p:nvPicPr>
          <p:cNvPr id="596" name="image49.png"/>
          <p:cNvPicPr>
            <a:picLocks noChangeAspect="1"/>
          </p:cNvPicPr>
          <p:nvPr/>
        </p:nvPicPr>
        <p:blipFill>
          <a:blip r:embed="rId11">
            <a:extLst/>
          </a:blip>
          <a:stretch>
            <a:fillRect/>
          </a:stretch>
        </p:blipFill>
        <p:spPr>
          <a:xfrm rot="20852150">
            <a:off x="6782737" y="1828420"/>
            <a:ext cx="737867" cy="903527"/>
          </a:xfrm>
          <a:prstGeom prst="rect">
            <a:avLst/>
          </a:prstGeom>
          <a:ln w="12700">
            <a:miter lim="400000"/>
          </a:ln>
        </p:spPr>
      </p:pic>
      <p:sp>
        <p:nvSpPr>
          <p:cNvPr id="612" name="Shape 612"/>
          <p:cNvSpPr/>
          <p:nvPr/>
        </p:nvSpPr>
        <p:spPr>
          <a:xfrm>
            <a:off x="7471964" y="3517885"/>
            <a:ext cx="1512932" cy="6463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latin typeface="Arial"/>
                <a:ea typeface="Arial"/>
                <a:cs typeface="Arial"/>
                <a:sym typeface="Arial"/>
              </a:defRPr>
            </a:pPr>
            <a:r>
              <a:rPr sz="1200" dirty="0"/>
              <a:t>Inadequate energy </a:t>
            </a:r>
            <a:br>
              <a:rPr sz="1200" dirty="0"/>
            </a:br>
            <a:r>
              <a:rPr sz="1200" dirty="0"/>
              <a:t>to maintain </a:t>
            </a:r>
            <a:br>
              <a:rPr sz="1200" dirty="0"/>
            </a:br>
            <a:r>
              <a:rPr sz="1200" dirty="0"/>
              <a:t>cell function</a:t>
            </a:r>
          </a:p>
        </p:txBody>
      </p:sp>
      <p:pic>
        <p:nvPicPr>
          <p:cNvPr id="614" name="image49.png"/>
          <p:cNvPicPr>
            <a:picLocks noChangeAspect="1"/>
          </p:cNvPicPr>
          <p:nvPr/>
        </p:nvPicPr>
        <p:blipFill>
          <a:blip r:embed="rId11">
            <a:extLst/>
          </a:blip>
          <a:stretch>
            <a:fillRect/>
          </a:stretch>
        </p:blipFill>
        <p:spPr>
          <a:xfrm rot="20852150">
            <a:off x="7520543" y="2405251"/>
            <a:ext cx="737867" cy="903527"/>
          </a:xfrm>
          <a:prstGeom prst="rect">
            <a:avLst/>
          </a:prstGeom>
          <a:ln w="12700">
            <a:miter lim="400000"/>
          </a:ln>
        </p:spPr>
      </p:pic>
      <p:sp>
        <p:nvSpPr>
          <p:cNvPr id="59"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sp>
        <p:nvSpPr>
          <p:cNvPr id="60" name="TextBox 59"/>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62" name="TextBox 61"/>
          <p:cNvSpPr txBox="1"/>
          <p:nvPr/>
        </p:nvSpPr>
        <p:spPr>
          <a:xfrm rot="20851288">
            <a:off x="1436060" y="1356587"/>
            <a:ext cx="247880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63" name="TextBox 62"/>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64" name="TextBox 63"/>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70" name="Picture 69" descr="NEW-ATP-blu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4244" y="2341067"/>
            <a:ext cx="514405" cy="590515"/>
          </a:xfrm>
          <a:prstGeom prst="rect">
            <a:avLst/>
          </a:prstGeom>
        </p:spPr>
      </p:pic>
      <p:pic>
        <p:nvPicPr>
          <p:cNvPr id="72" name="Picture 71" descr="NEW-ATP-blu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2011" y="2933735"/>
            <a:ext cx="514405" cy="590515"/>
          </a:xfrm>
          <a:prstGeom prst="rect">
            <a:avLst/>
          </a:prstGeom>
        </p:spPr>
      </p:pic>
      <p:sp>
        <p:nvSpPr>
          <p:cNvPr id="74"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82" name="image34.png"/>
          <p:cNvPicPr>
            <a:picLocks noChangeAspect="1"/>
          </p:cNvPicPr>
          <p:nvPr/>
        </p:nvPicPr>
        <p:blipFill>
          <a:blip r:embed="rId8">
            <a:extLst/>
          </a:blip>
          <a:stretch>
            <a:fillRect/>
          </a:stretch>
        </p:blipFill>
        <p:spPr>
          <a:xfrm>
            <a:off x="1989368" y="2567046"/>
            <a:ext cx="293056" cy="293056"/>
          </a:xfrm>
          <a:prstGeom prst="rect">
            <a:avLst/>
          </a:prstGeom>
          <a:ln w="12700">
            <a:miter lim="400000"/>
          </a:ln>
        </p:spPr>
      </p:pic>
      <p:pic>
        <p:nvPicPr>
          <p:cNvPr id="83" name="image34.png"/>
          <p:cNvPicPr>
            <a:picLocks noChangeAspect="1"/>
          </p:cNvPicPr>
          <p:nvPr/>
        </p:nvPicPr>
        <p:blipFill>
          <a:blip r:embed="rId8">
            <a:extLst/>
          </a:blip>
          <a:stretch>
            <a:fillRect/>
          </a:stretch>
        </p:blipFill>
        <p:spPr>
          <a:xfrm>
            <a:off x="2339688" y="1994027"/>
            <a:ext cx="293056" cy="293056"/>
          </a:xfrm>
          <a:prstGeom prst="rect">
            <a:avLst/>
          </a:prstGeom>
          <a:ln w="12700">
            <a:miter lim="400000"/>
          </a:ln>
        </p:spPr>
      </p:pic>
      <p:pic>
        <p:nvPicPr>
          <p:cNvPr id="86" name="image34.png"/>
          <p:cNvPicPr>
            <a:picLocks noChangeAspect="1"/>
          </p:cNvPicPr>
          <p:nvPr/>
        </p:nvPicPr>
        <p:blipFill>
          <a:blip r:embed="rId8">
            <a:extLst/>
          </a:blip>
          <a:stretch>
            <a:fillRect/>
          </a:stretch>
        </p:blipFill>
        <p:spPr>
          <a:xfrm>
            <a:off x="3416858" y="1660652"/>
            <a:ext cx="293056" cy="293056"/>
          </a:xfrm>
          <a:prstGeom prst="rect">
            <a:avLst/>
          </a:prstGeom>
          <a:ln w="12700">
            <a:miter lim="400000"/>
          </a:ln>
        </p:spPr>
      </p:pic>
      <p:pic>
        <p:nvPicPr>
          <p:cNvPr id="87" name="image34.png"/>
          <p:cNvPicPr>
            <a:picLocks noChangeAspect="1"/>
          </p:cNvPicPr>
          <p:nvPr/>
        </p:nvPicPr>
        <p:blipFill>
          <a:blip r:embed="rId8">
            <a:extLst/>
          </a:blip>
          <a:stretch>
            <a:fillRect/>
          </a:stretch>
        </p:blipFill>
        <p:spPr>
          <a:xfrm>
            <a:off x="6731975" y="2498257"/>
            <a:ext cx="293056" cy="293057"/>
          </a:xfrm>
          <a:prstGeom prst="rect">
            <a:avLst/>
          </a:prstGeom>
          <a:ln w="12700">
            <a:miter lim="400000"/>
          </a:ln>
        </p:spPr>
      </p:pic>
      <p:pic>
        <p:nvPicPr>
          <p:cNvPr id="88" name="image28.png"/>
          <p:cNvPicPr>
            <a:picLocks noChangeAspect="1"/>
          </p:cNvPicPr>
          <p:nvPr/>
        </p:nvPicPr>
        <p:blipFill>
          <a:blip r:embed="rId13">
            <a:extLst/>
          </a:blip>
          <a:stretch>
            <a:fillRect/>
          </a:stretch>
        </p:blipFill>
        <p:spPr>
          <a:xfrm>
            <a:off x="6595288" y="1158170"/>
            <a:ext cx="594525" cy="1224188"/>
          </a:xfrm>
          <a:prstGeom prst="rect">
            <a:avLst/>
          </a:prstGeom>
          <a:ln w="12700">
            <a:miter lim="400000"/>
          </a:ln>
        </p:spPr>
      </p:pic>
      <p:pic>
        <p:nvPicPr>
          <p:cNvPr id="89" name="image35.png"/>
          <p:cNvPicPr>
            <a:picLocks noChangeAspect="1"/>
          </p:cNvPicPr>
          <p:nvPr/>
        </p:nvPicPr>
        <p:blipFill>
          <a:blip r:embed="rId14">
            <a:extLst/>
          </a:blip>
          <a:stretch>
            <a:fillRect/>
          </a:stretch>
        </p:blipFill>
        <p:spPr>
          <a:xfrm rot="10793218">
            <a:off x="6704196" y="1091631"/>
            <a:ext cx="348613" cy="1412752"/>
          </a:xfrm>
          <a:prstGeom prst="rect">
            <a:avLst/>
          </a:prstGeom>
          <a:ln w="12700">
            <a:miter lim="400000"/>
          </a:ln>
        </p:spPr>
      </p:pic>
      <p:pic>
        <p:nvPicPr>
          <p:cNvPr id="90" name="image34.png"/>
          <p:cNvPicPr>
            <a:picLocks noChangeAspect="1"/>
          </p:cNvPicPr>
          <p:nvPr/>
        </p:nvPicPr>
        <p:blipFill>
          <a:blip r:embed="rId8">
            <a:extLst/>
          </a:blip>
          <a:stretch>
            <a:fillRect/>
          </a:stretch>
        </p:blipFill>
        <p:spPr>
          <a:xfrm>
            <a:off x="4629371" y="1393749"/>
            <a:ext cx="293056" cy="293056"/>
          </a:xfrm>
          <a:prstGeom prst="rect">
            <a:avLst/>
          </a:prstGeom>
          <a:ln w="12700">
            <a:miter lim="400000"/>
          </a:ln>
        </p:spPr>
      </p:pic>
      <p:pic>
        <p:nvPicPr>
          <p:cNvPr id="91" name="image34.png"/>
          <p:cNvPicPr>
            <a:picLocks noChangeAspect="1"/>
          </p:cNvPicPr>
          <p:nvPr/>
        </p:nvPicPr>
        <p:blipFill>
          <a:blip r:embed="rId8">
            <a:extLst/>
          </a:blip>
          <a:stretch>
            <a:fillRect/>
          </a:stretch>
        </p:blipFill>
        <p:spPr>
          <a:xfrm>
            <a:off x="5158935" y="1097236"/>
            <a:ext cx="293056" cy="293056"/>
          </a:xfrm>
          <a:prstGeom prst="rect">
            <a:avLst/>
          </a:prstGeom>
          <a:ln w="12700">
            <a:miter lim="400000"/>
          </a:ln>
        </p:spPr>
      </p:pic>
      <p:pic>
        <p:nvPicPr>
          <p:cNvPr id="94" name="image35.png"/>
          <p:cNvPicPr>
            <a:picLocks noChangeAspect="1"/>
          </p:cNvPicPr>
          <p:nvPr/>
        </p:nvPicPr>
        <p:blipFill>
          <a:blip r:embed="rId14">
            <a:extLst/>
          </a:blip>
          <a:stretch>
            <a:fillRect/>
          </a:stretch>
        </p:blipFill>
        <p:spPr>
          <a:xfrm rot="20116360">
            <a:off x="3321999" y="2212345"/>
            <a:ext cx="348612" cy="1412751"/>
          </a:xfrm>
          <a:prstGeom prst="rect">
            <a:avLst/>
          </a:prstGeom>
          <a:ln w="12700">
            <a:miter lim="400000"/>
          </a:ln>
        </p:spPr>
      </p:pic>
      <p:pic>
        <p:nvPicPr>
          <p:cNvPr id="95" name="image35.png"/>
          <p:cNvPicPr>
            <a:picLocks noChangeAspect="1"/>
          </p:cNvPicPr>
          <p:nvPr/>
        </p:nvPicPr>
        <p:blipFill>
          <a:blip r:embed="rId14">
            <a:extLst/>
          </a:blip>
          <a:stretch>
            <a:fillRect/>
          </a:stretch>
        </p:blipFill>
        <p:spPr>
          <a:xfrm rot="20116360">
            <a:off x="2649137" y="2493214"/>
            <a:ext cx="348612" cy="1412751"/>
          </a:xfrm>
          <a:prstGeom prst="rect">
            <a:avLst/>
          </a:prstGeom>
          <a:ln w="12700">
            <a:miter lim="400000"/>
          </a:ln>
        </p:spPr>
      </p:pic>
      <p:pic>
        <p:nvPicPr>
          <p:cNvPr id="96" name="image35.png"/>
          <p:cNvPicPr>
            <a:picLocks noChangeAspect="1"/>
          </p:cNvPicPr>
          <p:nvPr/>
        </p:nvPicPr>
        <p:blipFill>
          <a:blip r:embed="rId14">
            <a:extLst/>
          </a:blip>
          <a:stretch>
            <a:fillRect/>
          </a:stretch>
        </p:blipFill>
        <p:spPr>
          <a:xfrm rot="20116360">
            <a:off x="3968763" y="1891049"/>
            <a:ext cx="348612" cy="1412751"/>
          </a:xfrm>
          <a:prstGeom prst="rect">
            <a:avLst/>
          </a:prstGeom>
          <a:ln w="12700">
            <a:miter lim="400000"/>
          </a:ln>
        </p:spPr>
      </p:pic>
      <p:pic>
        <p:nvPicPr>
          <p:cNvPr id="100" name="image32.png"/>
          <p:cNvPicPr>
            <a:picLocks noChangeAspect="1"/>
          </p:cNvPicPr>
          <p:nvPr/>
        </p:nvPicPr>
        <p:blipFill>
          <a:blip r:embed="rId15">
            <a:extLst/>
          </a:blip>
          <a:stretch>
            <a:fillRect/>
          </a:stretch>
        </p:blipFill>
        <p:spPr>
          <a:xfrm rot="3379789">
            <a:off x="4559976" y="1827820"/>
            <a:ext cx="1140083" cy="1191612"/>
          </a:xfrm>
          <a:prstGeom prst="rect">
            <a:avLst/>
          </a:prstGeom>
          <a:ln w="12700">
            <a:miter lim="400000"/>
          </a:ln>
        </p:spPr>
      </p:pic>
      <p:pic>
        <p:nvPicPr>
          <p:cNvPr id="102" name="image34.png"/>
          <p:cNvPicPr>
            <a:picLocks noChangeAspect="1"/>
          </p:cNvPicPr>
          <p:nvPr/>
        </p:nvPicPr>
        <p:blipFill>
          <a:blip r:embed="rId8">
            <a:extLst/>
          </a:blip>
          <a:stretch>
            <a:fillRect/>
          </a:stretch>
        </p:blipFill>
        <p:spPr>
          <a:xfrm>
            <a:off x="6731975" y="1048617"/>
            <a:ext cx="293056" cy="293056"/>
          </a:xfrm>
          <a:prstGeom prst="rect">
            <a:avLst/>
          </a:prstGeom>
          <a:ln w="12700">
            <a:miter lim="400000"/>
          </a:ln>
        </p:spPr>
      </p:pic>
      <p:pic>
        <p:nvPicPr>
          <p:cNvPr id="113" name="image15.png"/>
          <p:cNvPicPr>
            <a:picLocks noChangeAspect="1"/>
          </p:cNvPicPr>
          <p:nvPr/>
        </p:nvPicPr>
        <p:blipFill>
          <a:blip r:embed="rId16">
            <a:extLst/>
          </a:blip>
          <a:stretch>
            <a:fillRect/>
          </a:stretch>
        </p:blipFill>
        <p:spPr>
          <a:xfrm>
            <a:off x="2401676" y="4560370"/>
            <a:ext cx="3508689" cy="1998330"/>
          </a:xfrm>
          <a:prstGeom prst="rect">
            <a:avLst/>
          </a:prstGeom>
          <a:ln w="12700">
            <a:miter lim="400000"/>
          </a:ln>
        </p:spPr>
      </p:pic>
      <p:pic>
        <p:nvPicPr>
          <p:cNvPr id="115" name="image42.png"/>
          <p:cNvPicPr>
            <a:picLocks noChangeAspect="1"/>
          </p:cNvPicPr>
          <p:nvPr/>
        </p:nvPicPr>
        <p:blipFill>
          <a:blip r:embed="rId9">
            <a:extLst/>
          </a:blip>
          <a:stretch>
            <a:fillRect/>
          </a:stretch>
        </p:blipFill>
        <p:spPr>
          <a:xfrm>
            <a:off x="3743217" y="4736347"/>
            <a:ext cx="691611" cy="432258"/>
          </a:xfrm>
          <a:prstGeom prst="rect">
            <a:avLst/>
          </a:prstGeom>
          <a:ln w="12700">
            <a:miter lim="400000"/>
          </a:ln>
        </p:spPr>
      </p:pic>
      <p:pic>
        <p:nvPicPr>
          <p:cNvPr id="116" name="image34.png"/>
          <p:cNvPicPr>
            <a:picLocks noChangeAspect="1"/>
          </p:cNvPicPr>
          <p:nvPr/>
        </p:nvPicPr>
        <p:blipFill>
          <a:blip r:embed="rId8">
            <a:extLst/>
          </a:blip>
          <a:stretch>
            <a:fillRect/>
          </a:stretch>
        </p:blipFill>
        <p:spPr>
          <a:xfrm>
            <a:off x="3349776" y="4073770"/>
            <a:ext cx="293057" cy="293056"/>
          </a:xfrm>
          <a:prstGeom prst="rect">
            <a:avLst/>
          </a:prstGeom>
          <a:ln w="12700">
            <a:miter lim="400000"/>
          </a:ln>
        </p:spPr>
      </p:pic>
      <p:pic>
        <p:nvPicPr>
          <p:cNvPr id="117" name="image34.png"/>
          <p:cNvPicPr>
            <a:picLocks noChangeAspect="1"/>
          </p:cNvPicPr>
          <p:nvPr/>
        </p:nvPicPr>
        <p:blipFill>
          <a:blip r:embed="rId8">
            <a:extLst/>
          </a:blip>
          <a:stretch>
            <a:fillRect/>
          </a:stretch>
        </p:blipFill>
        <p:spPr>
          <a:xfrm>
            <a:off x="4299063" y="4490110"/>
            <a:ext cx="293056" cy="293057"/>
          </a:xfrm>
          <a:prstGeom prst="rect">
            <a:avLst/>
          </a:prstGeom>
          <a:ln w="12700">
            <a:miter lim="400000"/>
          </a:ln>
        </p:spPr>
      </p:pic>
      <p:pic>
        <p:nvPicPr>
          <p:cNvPr id="118" name="image34.png"/>
          <p:cNvPicPr>
            <a:picLocks noChangeAspect="1"/>
          </p:cNvPicPr>
          <p:nvPr/>
        </p:nvPicPr>
        <p:blipFill>
          <a:blip r:embed="rId8">
            <a:extLst/>
          </a:blip>
          <a:stretch>
            <a:fillRect/>
          </a:stretch>
        </p:blipFill>
        <p:spPr>
          <a:xfrm>
            <a:off x="3882153" y="4328790"/>
            <a:ext cx="293056" cy="293056"/>
          </a:xfrm>
          <a:prstGeom prst="rect">
            <a:avLst/>
          </a:prstGeom>
          <a:ln w="12700">
            <a:miter lim="400000"/>
          </a:ln>
        </p:spPr>
      </p:pic>
      <p:pic>
        <p:nvPicPr>
          <p:cNvPr id="119" name="image21.png"/>
          <p:cNvPicPr>
            <a:picLocks noChangeAspect="1"/>
          </p:cNvPicPr>
          <p:nvPr/>
        </p:nvPicPr>
        <p:blipFill>
          <a:blip r:embed="rId17">
            <a:extLst/>
          </a:blip>
          <a:stretch>
            <a:fillRect/>
          </a:stretch>
        </p:blipFill>
        <p:spPr>
          <a:xfrm>
            <a:off x="3656264" y="3818650"/>
            <a:ext cx="199155" cy="199156"/>
          </a:xfrm>
          <a:prstGeom prst="rect">
            <a:avLst/>
          </a:prstGeom>
          <a:ln w="12700">
            <a:miter lim="400000"/>
          </a:ln>
        </p:spPr>
      </p:pic>
      <p:pic>
        <p:nvPicPr>
          <p:cNvPr id="120" name="image21.png"/>
          <p:cNvPicPr>
            <a:picLocks noChangeAspect="1"/>
          </p:cNvPicPr>
          <p:nvPr/>
        </p:nvPicPr>
        <p:blipFill>
          <a:blip r:embed="rId17">
            <a:extLst/>
          </a:blip>
          <a:stretch>
            <a:fillRect/>
          </a:stretch>
        </p:blipFill>
        <p:spPr>
          <a:xfrm>
            <a:off x="3120870" y="4609468"/>
            <a:ext cx="199156" cy="199156"/>
          </a:xfrm>
          <a:prstGeom prst="rect">
            <a:avLst/>
          </a:prstGeom>
          <a:ln w="12700">
            <a:miter lim="400000"/>
          </a:ln>
        </p:spPr>
      </p:pic>
      <p:pic>
        <p:nvPicPr>
          <p:cNvPr id="121" name="image21.png"/>
          <p:cNvPicPr>
            <a:picLocks noChangeAspect="1"/>
          </p:cNvPicPr>
          <p:nvPr/>
        </p:nvPicPr>
        <p:blipFill>
          <a:blip r:embed="rId17">
            <a:extLst/>
          </a:blip>
          <a:stretch>
            <a:fillRect/>
          </a:stretch>
        </p:blipFill>
        <p:spPr>
          <a:xfrm>
            <a:off x="4129276" y="3485537"/>
            <a:ext cx="199156" cy="199156"/>
          </a:xfrm>
          <a:prstGeom prst="rect">
            <a:avLst/>
          </a:prstGeom>
          <a:ln w="12700">
            <a:miter lim="400000"/>
          </a:ln>
        </p:spPr>
      </p:pic>
      <p:pic>
        <p:nvPicPr>
          <p:cNvPr id="126" name="image42.png"/>
          <p:cNvPicPr>
            <a:picLocks noChangeAspect="1"/>
          </p:cNvPicPr>
          <p:nvPr/>
        </p:nvPicPr>
        <p:blipFill>
          <a:blip r:embed="rId9">
            <a:extLst/>
          </a:blip>
          <a:stretch>
            <a:fillRect/>
          </a:stretch>
        </p:blipFill>
        <p:spPr>
          <a:xfrm>
            <a:off x="4009967" y="3854220"/>
            <a:ext cx="691611" cy="432258"/>
          </a:xfrm>
          <a:prstGeom prst="rect">
            <a:avLst/>
          </a:prstGeom>
          <a:ln w="12700">
            <a:miter lim="400000"/>
          </a:ln>
        </p:spPr>
      </p:pic>
      <p:pic>
        <p:nvPicPr>
          <p:cNvPr id="98" name="image34.png"/>
          <p:cNvPicPr>
            <a:picLocks noChangeAspect="1"/>
          </p:cNvPicPr>
          <p:nvPr/>
        </p:nvPicPr>
        <p:blipFill>
          <a:blip r:embed="rId8">
            <a:extLst/>
          </a:blip>
          <a:stretch>
            <a:fillRect/>
          </a:stretch>
        </p:blipFill>
        <p:spPr>
          <a:xfrm>
            <a:off x="2936452" y="3609785"/>
            <a:ext cx="293056" cy="293056"/>
          </a:xfrm>
          <a:prstGeom prst="rect">
            <a:avLst/>
          </a:prstGeom>
          <a:ln w="12700">
            <a:miter lim="400000"/>
          </a:ln>
        </p:spPr>
      </p:pic>
      <p:pic>
        <p:nvPicPr>
          <p:cNvPr id="97" name="image34.png"/>
          <p:cNvPicPr>
            <a:picLocks noChangeAspect="1"/>
          </p:cNvPicPr>
          <p:nvPr/>
        </p:nvPicPr>
        <p:blipFill>
          <a:blip r:embed="rId8">
            <a:extLst/>
          </a:blip>
          <a:stretch>
            <a:fillRect/>
          </a:stretch>
        </p:blipFill>
        <p:spPr>
          <a:xfrm>
            <a:off x="3609314" y="3328916"/>
            <a:ext cx="293056" cy="293056"/>
          </a:xfrm>
          <a:prstGeom prst="rect">
            <a:avLst/>
          </a:prstGeom>
          <a:ln w="12700">
            <a:miter lim="400000"/>
          </a:ln>
        </p:spPr>
      </p:pic>
      <p:pic>
        <p:nvPicPr>
          <p:cNvPr id="99" name="image34.png"/>
          <p:cNvPicPr>
            <a:picLocks noChangeAspect="1"/>
          </p:cNvPicPr>
          <p:nvPr/>
        </p:nvPicPr>
        <p:blipFill>
          <a:blip r:embed="rId8">
            <a:extLst/>
          </a:blip>
          <a:stretch>
            <a:fillRect/>
          </a:stretch>
        </p:blipFill>
        <p:spPr>
          <a:xfrm>
            <a:off x="4256078" y="3007620"/>
            <a:ext cx="293056" cy="293056"/>
          </a:xfrm>
          <a:prstGeom prst="rect">
            <a:avLst/>
          </a:prstGeom>
          <a:ln w="12700">
            <a:miter lim="400000"/>
          </a:ln>
        </p:spPr>
      </p:pic>
      <p:pic>
        <p:nvPicPr>
          <p:cNvPr id="127" name="image21.png"/>
          <p:cNvPicPr>
            <a:picLocks noChangeAspect="1"/>
          </p:cNvPicPr>
          <p:nvPr/>
        </p:nvPicPr>
        <p:blipFill>
          <a:blip r:embed="rId17">
            <a:extLst/>
          </a:blip>
          <a:stretch>
            <a:fillRect/>
          </a:stretch>
        </p:blipFill>
        <p:spPr>
          <a:xfrm>
            <a:off x="3320026" y="3754642"/>
            <a:ext cx="199155" cy="199156"/>
          </a:xfrm>
          <a:prstGeom prst="rect">
            <a:avLst/>
          </a:prstGeom>
          <a:ln w="12700">
            <a:miter lim="400000"/>
          </a:ln>
        </p:spPr>
      </p:pic>
      <p:pic>
        <p:nvPicPr>
          <p:cNvPr id="128" name="image21.png"/>
          <p:cNvPicPr>
            <a:picLocks noChangeAspect="1"/>
          </p:cNvPicPr>
          <p:nvPr/>
        </p:nvPicPr>
        <p:blipFill>
          <a:blip r:embed="rId17">
            <a:extLst/>
          </a:blip>
          <a:stretch>
            <a:fillRect/>
          </a:stretch>
        </p:blipFill>
        <p:spPr>
          <a:xfrm>
            <a:off x="3589690" y="4390750"/>
            <a:ext cx="199155" cy="199156"/>
          </a:xfrm>
          <a:prstGeom prst="rect">
            <a:avLst/>
          </a:prstGeom>
          <a:ln w="12700">
            <a:miter lim="400000"/>
          </a:ln>
        </p:spPr>
      </p:pic>
      <p:pic>
        <p:nvPicPr>
          <p:cNvPr id="129" name="image21.png"/>
          <p:cNvPicPr>
            <a:picLocks noChangeAspect="1"/>
          </p:cNvPicPr>
          <p:nvPr/>
        </p:nvPicPr>
        <p:blipFill>
          <a:blip r:embed="rId17">
            <a:extLst/>
          </a:blip>
          <a:stretch>
            <a:fillRect/>
          </a:stretch>
        </p:blipFill>
        <p:spPr>
          <a:xfrm>
            <a:off x="4529793" y="4783167"/>
            <a:ext cx="199155" cy="199156"/>
          </a:xfrm>
          <a:prstGeom prst="rect">
            <a:avLst/>
          </a:prstGeom>
          <a:ln w="12700">
            <a:miter lim="400000"/>
          </a:ln>
        </p:spPr>
      </p:pic>
      <p:pic>
        <p:nvPicPr>
          <p:cNvPr id="71" name="image16.png"/>
          <p:cNvPicPr>
            <a:picLocks noChangeAspect="1"/>
          </p:cNvPicPr>
          <p:nvPr/>
        </p:nvPicPr>
        <p:blipFill>
          <a:blip r:embed="rId18">
            <a:extLst/>
          </a:blip>
          <a:stretch>
            <a:fillRect/>
          </a:stretch>
        </p:blipFill>
        <p:spPr>
          <a:xfrm>
            <a:off x="4434828" y="4882746"/>
            <a:ext cx="2994919" cy="1360339"/>
          </a:xfrm>
          <a:prstGeom prst="rect">
            <a:avLst/>
          </a:prstGeom>
          <a:ln w="12700">
            <a:miter lim="400000"/>
          </a:ln>
        </p:spPr>
      </p:pic>
      <p:sp>
        <p:nvSpPr>
          <p:cNvPr id="84" name="Shape 519"/>
          <p:cNvSpPr/>
          <p:nvPr/>
        </p:nvSpPr>
        <p:spPr>
          <a:xfrm>
            <a:off x="5450432" y="5279073"/>
            <a:ext cx="2090300" cy="5232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r>
              <a:rPr lang="en-US" sz="1400" dirty="0">
                <a:solidFill>
                  <a:schemeClr val="tx1"/>
                </a:solidFill>
              </a:rPr>
              <a:t>Inadequate </a:t>
            </a:r>
          </a:p>
          <a:p>
            <a:pPr algn="ctr">
              <a:defRPr sz="1300" b="1">
                <a:solidFill>
                  <a:srgbClr val="FFFFFF"/>
                </a:solidFill>
                <a:latin typeface="Arial"/>
                <a:ea typeface="Arial"/>
                <a:cs typeface="Arial"/>
                <a:sym typeface="Arial"/>
              </a:defRPr>
            </a:pPr>
            <a:r>
              <a:rPr lang="en-US" sz="1400" dirty="0">
                <a:solidFill>
                  <a:schemeClr val="tx1"/>
                </a:solidFill>
              </a:rPr>
              <a:t>antioxidants</a:t>
            </a:r>
            <a:endParaRPr sz="1400" dirty="0">
              <a:solidFill>
                <a:schemeClr val="tx1"/>
              </a:solidFill>
            </a:endParaRPr>
          </a:p>
        </p:txBody>
      </p:sp>
      <p:pic>
        <p:nvPicPr>
          <p:cNvPr id="85" name="image41.png"/>
          <p:cNvPicPr>
            <a:picLocks noChangeAspect="1"/>
          </p:cNvPicPr>
          <p:nvPr/>
        </p:nvPicPr>
        <p:blipFill>
          <a:blip r:embed="rId10">
            <a:extLst/>
          </a:blip>
          <a:stretch>
            <a:fillRect/>
          </a:stretch>
        </p:blipFill>
        <p:spPr>
          <a:xfrm>
            <a:off x="7314247" y="4621846"/>
            <a:ext cx="704443" cy="553492"/>
          </a:xfrm>
          <a:prstGeom prst="rect">
            <a:avLst/>
          </a:prstGeom>
          <a:ln w="12700">
            <a:miter lim="400000"/>
          </a:ln>
        </p:spPr>
      </p:pic>
      <p:pic>
        <p:nvPicPr>
          <p:cNvPr id="92" name="image44.png"/>
          <p:cNvPicPr>
            <a:picLocks noChangeAspect="1"/>
          </p:cNvPicPr>
          <p:nvPr/>
        </p:nvPicPr>
        <p:blipFill>
          <a:blip r:embed="rId19">
            <a:extLst/>
          </a:blip>
          <a:stretch>
            <a:fillRect/>
          </a:stretch>
        </p:blipFill>
        <p:spPr>
          <a:xfrm>
            <a:off x="7773976" y="5338476"/>
            <a:ext cx="837136" cy="544141"/>
          </a:xfrm>
          <a:prstGeom prst="rect">
            <a:avLst/>
          </a:prstGeom>
          <a:ln w="12700">
            <a:miter lim="400000"/>
          </a:ln>
        </p:spPr>
      </p:pic>
      <p:pic>
        <p:nvPicPr>
          <p:cNvPr id="93" name="image45.png"/>
          <p:cNvPicPr>
            <a:picLocks noChangeAspect="1"/>
          </p:cNvPicPr>
          <p:nvPr/>
        </p:nvPicPr>
        <p:blipFill>
          <a:blip r:embed="rId20">
            <a:extLst/>
          </a:blip>
          <a:stretch>
            <a:fillRect/>
          </a:stretch>
        </p:blipFill>
        <p:spPr>
          <a:xfrm>
            <a:off x="8231718" y="4776484"/>
            <a:ext cx="700471" cy="502589"/>
          </a:xfrm>
          <a:prstGeom prst="rect">
            <a:avLst/>
          </a:prstGeom>
          <a:ln w="12700">
            <a:miter lim="400000"/>
          </a:ln>
        </p:spPr>
      </p:pic>
      <p:pic>
        <p:nvPicPr>
          <p:cNvPr id="103" name="image47.png"/>
          <p:cNvPicPr>
            <a:picLocks noChangeAspect="1"/>
          </p:cNvPicPr>
          <p:nvPr/>
        </p:nvPicPr>
        <p:blipFill>
          <a:blip r:embed="rId21">
            <a:extLst/>
          </a:blip>
          <a:stretch>
            <a:fillRect/>
          </a:stretch>
        </p:blipFill>
        <p:spPr>
          <a:xfrm>
            <a:off x="7442208" y="5923211"/>
            <a:ext cx="569444" cy="447421"/>
          </a:xfrm>
          <a:prstGeom prst="rect">
            <a:avLst/>
          </a:prstGeom>
          <a:ln w="12700">
            <a:miter lim="400000"/>
          </a:ln>
        </p:spPr>
      </p:pic>
      <p:pic>
        <p:nvPicPr>
          <p:cNvPr id="104" name="image41.png"/>
          <p:cNvPicPr>
            <a:picLocks noChangeAspect="1"/>
          </p:cNvPicPr>
          <p:nvPr/>
        </p:nvPicPr>
        <p:blipFill>
          <a:blip r:embed="rId10">
            <a:extLst/>
          </a:blip>
          <a:stretch>
            <a:fillRect/>
          </a:stretch>
        </p:blipFill>
        <p:spPr>
          <a:xfrm>
            <a:off x="8305892" y="6077815"/>
            <a:ext cx="704443" cy="553492"/>
          </a:xfrm>
          <a:prstGeom prst="rect">
            <a:avLst/>
          </a:prstGeom>
          <a:ln w="12700">
            <a:miter lim="400000"/>
          </a:ln>
        </p:spPr>
      </p:pic>
      <p:pic>
        <p:nvPicPr>
          <p:cNvPr id="106" name="image21.png"/>
          <p:cNvPicPr>
            <a:picLocks noChangeAspect="1"/>
          </p:cNvPicPr>
          <p:nvPr/>
        </p:nvPicPr>
        <p:blipFill>
          <a:blip r:embed="rId17">
            <a:extLst/>
          </a:blip>
          <a:stretch>
            <a:fillRect/>
          </a:stretch>
        </p:blipFill>
        <p:spPr>
          <a:xfrm>
            <a:off x="6140701" y="2033805"/>
            <a:ext cx="199156" cy="199156"/>
          </a:xfrm>
          <a:prstGeom prst="rect">
            <a:avLst/>
          </a:prstGeom>
          <a:ln w="12700">
            <a:miter lim="400000"/>
          </a:ln>
        </p:spPr>
      </p:pic>
      <p:pic>
        <p:nvPicPr>
          <p:cNvPr id="107" name="image21.png"/>
          <p:cNvPicPr>
            <a:picLocks noChangeAspect="1"/>
          </p:cNvPicPr>
          <p:nvPr/>
        </p:nvPicPr>
        <p:blipFill>
          <a:blip r:embed="rId17">
            <a:extLst/>
          </a:blip>
          <a:stretch>
            <a:fillRect/>
          </a:stretch>
        </p:blipFill>
        <p:spPr>
          <a:xfrm>
            <a:off x="5994706" y="2305570"/>
            <a:ext cx="199156" cy="199156"/>
          </a:xfrm>
          <a:prstGeom prst="rect">
            <a:avLst/>
          </a:prstGeom>
          <a:ln w="12700">
            <a:miter lim="400000"/>
          </a:ln>
        </p:spPr>
      </p:pic>
      <p:pic>
        <p:nvPicPr>
          <p:cNvPr id="108" name="image21.png"/>
          <p:cNvPicPr>
            <a:picLocks noChangeAspect="1"/>
          </p:cNvPicPr>
          <p:nvPr/>
        </p:nvPicPr>
        <p:blipFill>
          <a:blip r:embed="rId17">
            <a:extLst/>
          </a:blip>
          <a:stretch>
            <a:fillRect/>
          </a:stretch>
        </p:blipFill>
        <p:spPr>
          <a:xfrm>
            <a:off x="5633755" y="2613996"/>
            <a:ext cx="199156" cy="199156"/>
          </a:xfrm>
          <a:prstGeom prst="rect">
            <a:avLst/>
          </a:prstGeom>
          <a:ln w="12700">
            <a:miter lim="400000"/>
          </a:ln>
        </p:spPr>
      </p:pic>
      <p:pic>
        <p:nvPicPr>
          <p:cNvPr id="137" name="image44.png"/>
          <p:cNvPicPr>
            <a:picLocks noChangeAspect="1"/>
          </p:cNvPicPr>
          <p:nvPr/>
        </p:nvPicPr>
        <p:blipFill>
          <a:blip r:embed="rId19">
            <a:extLst/>
          </a:blip>
          <a:stretch>
            <a:fillRect/>
          </a:stretch>
        </p:blipFill>
        <p:spPr>
          <a:xfrm>
            <a:off x="2606372" y="5096493"/>
            <a:ext cx="837136" cy="544141"/>
          </a:xfrm>
          <a:prstGeom prst="rect">
            <a:avLst/>
          </a:prstGeom>
          <a:ln w="12700">
            <a:miter lim="400000"/>
          </a:ln>
        </p:spPr>
      </p:pic>
      <p:pic>
        <p:nvPicPr>
          <p:cNvPr id="138" name="image45.png"/>
          <p:cNvPicPr>
            <a:picLocks noChangeAspect="1"/>
          </p:cNvPicPr>
          <p:nvPr/>
        </p:nvPicPr>
        <p:blipFill>
          <a:blip r:embed="rId20">
            <a:extLst/>
          </a:blip>
          <a:stretch>
            <a:fillRect/>
          </a:stretch>
        </p:blipFill>
        <p:spPr>
          <a:xfrm>
            <a:off x="3563615" y="5395406"/>
            <a:ext cx="700471" cy="502589"/>
          </a:xfrm>
          <a:prstGeom prst="rect">
            <a:avLst/>
          </a:prstGeom>
          <a:ln w="12700">
            <a:miter lim="400000"/>
          </a:ln>
        </p:spPr>
      </p:pic>
      <p:pic>
        <p:nvPicPr>
          <p:cNvPr id="139" name="image44.png"/>
          <p:cNvPicPr>
            <a:picLocks noChangeAspect="1"/>
          </p:cNvPicPr>
          <p:nvPr/>
        </p:nvPicPr>
        <p:blipFill>
          <a:blip r:embed="rId19">
            <a:extLst/>
          </a:blip>
          <a:stretch>
            <a:fillRect/>
          </a:stretch>
        </p:blipFill>
        <p:spPr>
          <a:xfrm>
            <a:off x="4357331" y="5252782"/>
            <a:ext cx="837136" cy="544141"/>
          </a:xfrm>
          <a:prstGeom prst="rect">
            <a:avLst/>
          </a:prstGeom>
          <a:ln w="12700">
            <a:miter lim="400000"/>
          </a:ln>
        </p:spPr>
      </p:pic>
      <p:pic>
        <p:nvPicPr>
          <p:cNvPr id="140" name="image47.png"/>
          <p:cNvPicPr>
            <a:picLocks noChangeAspect="1"/>
          </p:cNvPicPr>
          <p:nvPr/>
        </p:nvPicPr>
        <p:blipFill>
          <a:blip r:embed="rId21">
            <a:extLst/>
          </a:blip>
          <a:stretch>
            <a:fillRect/>
          </a:stretch>
        </p:blipFill>
        <p:spPr>
          <a:xfrm>
            <a:off x="2879448" y="5872953"/>
            <a:ext cx="569444" cy="447421"/>
          </a:xfrm>
          <a:prstGeom prst="rect">
            <a:avLst/>
          </a:prstGeom>
          <a:ln w="12700">
            <a:miter lim="400000"/>
          </a:ln>
        </p:spPr>
      </p:pic>
      <p:pic>
        <p:nvPicPr>
          <p:cNvPr id="141" name="image47.png"/>
          <p:cNvPicPr>
            <a:picLocks noChangeAspect="1"/>
          </p:cNvPicPr>
          <p:nvPr/>
        </p:nvPicPr>
        <p:blipFill>
          <a:blip r:embed="rId21">
            <a:extLst/>
          </a:blip>
          <a:stretch>
            <a:fillRect/>
          </a:stretch>
        </p:blipFill>
        <p:spPr>
          <a:xfrm>
            <a:off x="5245920" y="5416923"/>
            <a:ext cx="569444" cy="447421"/>
          </a:xfrm>
          <a:prstGeom prst="rect">
            <a:avLst/>
          </a:prstGeom>
          <a:ln w="12700">
            <a:miter lim="400000"/>
          </a:ln>
        </p:spPr>
      </p:pic>
      <p:pic>
        <p:nvPicPr>
          <p:cNvPr id="142" name="image41.png"/>
          <p:cNvPicPr>
            <a:picLocks noChangeAspect="1"/>
          </p:cNvPicPr>
          <p:nvPr/>
        </p:nvPicPr>
        <p:blipFill>
          <a:blip r:embed="rId10">
            <a:extLst/>
          </a:blip>
          <a:stretch>
            <a:fillRect/>
          </a:stretch>
        </p:blipFill>
        <p:spPr>
          <a:xfrm>
            <a:off x="4922427" y="4736347"/>
            <a:ext cx="657280" cy="516435"/>
          </a:xfrm>
          <a:prstGeom prst="rect">
            <a:avLst/>
          </a:prstGeom>
          <a:ln w="12700">
            <a:miter lim="400000"/>
          </a:ln>
        </p:spPr>
      </p:pic>
      <p:pic>
        <p:nvPicPr>
          <p:cNvPr id="143" name="image41.png"/>
          <p:cNvPicPr>
            <a:picLocks noChangeAspect="1"/>
          </p:cNvPicPr>
          <p:nvPr/>
        </p:nvPicPr>
        <p:blipFill>
          <a:blip r:embed="rId10">
            <a:extLst/>
          </a:blip>
          <a:stretch>
            <a:fillRect/>
          </a:stretch>
        </p:blipFill>
        <p:spPr>
          <a:xfrm>
            <a:off x="3743217" y="6010780"/>
            <a:ext cx="657280" cy="516435"/>
          </a:xfrm>
          <a:prstGeom prst="rect">
            <a:avLst/>
          </a:prstGeom>
          <a:ln w="12700">
            <a:miter lim="400000"/>
          </a:ln>
        </p:spPr>
      </p:pic>
      <p:pic>
        <p:nvPicPr>
          <p:cNvPr id="144" name="image45.png"/>
          <p:cNvPicPr>
            <a:picLocks noChangeAspect="1"/>
          </p:cNvPicPr>
          <p:nvPr/>
        </p:nvPicPr>
        <p:blipFill>
          <a:blip r:embed="rId20">
            <a:extLst/>
          </a:blip>
          <a:stretch>
            <a:fillRect/>
          </a:stretch>
        </p:blipFill>
        <p:spPr>
          <a:xfrm>
            <a:off x="4572336" y="5873784"/>
            <a:ext cx="700471" cy="502589"/>
          </a:xfrm>
          <a:prstGeom prst="rect">
            <a:avLst/>
          </a:prstGeom>
          <a:ln w="12700">
            <a:miter lim="400000"/>
          </a:ln>
        </p:spPr>
      </p:pic>
      <p:grpSp>
        <p:nvGrpSpPr>
          <p:cNvPr id="110" name="Group 109"/>
          <p:cNvGrpSpPr/>
          <p:nvPr/>
        </p:nvGrpSpPr>
        <p:grpSpPr>
          <a:xfrm>
            <a:off x="226414" y="3319118"/>
            <a:ext cx="2051587" cy="1277381"/>
            <a:chOff x="226414" y="3319118"/>
            <a:chExt cx="2051587" cy="1277381"/>
          </a:xfrm>
        </p:grpSpPr>
        <p:pic>
          <p:nvPicPr>
            <p:cNvPr id="111" name="image32.png"/>
            <p:cNvPicPr>
              <a:picLocks noChangeAspect="1"/>
            </p:cNvPicPr>
            <p:nvPr/>
          </p:nvPicPr>
          <p:blipFill>
            <a:blip r:embed="rId15">
              <a:extLst/>
            </a:blip>
            <a:stretch>
              <a:fillRect/>
            </a:stretch>
          </p:blipFill>
          <p:spPr>
            <a:xfrm rot="16856755" flipV="1">
              <a:off x="1045790" y="3291887"/>
              <a:ext cx="1204980" cy="1259442"/>
            </a:xfrm>
            <a:prstGeom prst="rect">
              <a:avLst/>
            </a:prstGeom>
            <a:ln w="12700">
              <a:miter lim="400000"/>
            </a:ln>
          </p:spPr>
        </p:pic>
        <p:pic>
          <p:nvPicPr>
            <p:cNvPr id="112" name="Picture 1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122" name="image21.png"/>
            <p:cNvPicPr>
              <a:picLocks noChangeAspect="1"/>
            </p:cNvPicPr>
            <p:nvPr/>
          </p:nvPicPr>
          <p:blipFill>
            <a:blip r:embed="rId17">
              <a:extLst/>
            </a:blip>
            <a:stretch>
              <a:fillRect/>
            </a:stretch>
          </p:blipFill>
          <p:spPr>
            <a:xfrm>
              <a:off x="555218" y="3955430"/>
              <a:ext cx="207606" cy="207606"/>
            </a:xfrm>
            <a:prstGeom prst="rect">
              <a:avLst/>
            </a:prstGeom>
            <a:ln w="12700">
              <a:miter lim="400000"/>
            </a:ln>
          </p:spPr>
        </p:pic>
        <p:pic>
          <p:nvPicPr>
            <p:cNvPr id="123" name="image21.png"/>
            <p:cNvPicPr>
              <a:picLocks noChangeAspect="1"/>
            </p:cNvPicPr>
            <p:nvPr/>
          </p:nvPicPr>
          <p:blipFill>
            <a:blip r:embed="rId17">
              <a:extLst/>
            </a:blip>
            <a:stretch>
              <a:fillRect/>
            </a:stretch>
          </p:blipFill>
          <p:spPr>
            <a:xfrm>
              <a:off x="464177" y="4059340"/>
              <a:ext cx="207605" cy="207606"/>
            </a:xfrm>
            <a:prstGeom prst="rect">
              <a:avLst/>
            </a:prstGeom>
            <a:ln w="12700">
              <a:miter lim="400000"/>
            </a:ln>
          </p:spPr>
        </p:pic>
        <p:pic>
          <p:nvPicPr>
            <p:cNvPr id="124" name="image21.png"/>
            <p:cNvPicPr>
              <a:picLocks noChangeAspect="1"/>
            </p:cNvPicPr>
            <p:nvPr/>
          </p:nvPicPr>
          <p:blipFill>
            <a:blip r:embed="rId17">
              <a:extLst/>
            </a:blip>
            <a:stretch>
              <a:fillRect/>
            </a:stretch>
          </p:blipFill>
          <p:spPr>
            <a:xfrm>
              <a:off x="731267" y="3981016"/>
              <a:ext cx="207607" cy="207606"/>
            </a:xfrm>
            <a:prstGeom prst="rect">
              <a:avLst/>
            </a:prstGeom>
            <a:ln w="12700">
              <a:miter lim="400000"/>
            </a:ln>
          </p:spPr>
        </p:pic>
        <p:pic>
          <p:nvPicPr>
            <p:cNvPr id="125" name="image21.png"/>
            <p:cNvPicPr>
              <a:picLocks noChangeAspect="1"/>
            </p:cNvPicPr>
            <p:nvPr/>
          </p:nvPicPr>
          <p:blipFill>
            <a:blip r:embed="rId17">
              <a:extLst/>
            </a:blip>
            <a:stretch>
              <a:fillRect/>
            </a:stretch>
          </p:blipFill>
          <p:spPr>
            <a:xfrm>
              <a:off x="751610" y="4091760"/>
              <a:ext cx="207605" cy="207606"/>
            </a:xfrm>
            <a:prstGeom prst="rect">
              <a:avLst/>
            </a:prstGeom>
            <a:ln w="12700">
              <a:miter lim="400000"/>
            </a:ln>
          </p:spPr>
        </p:pic>
        <p:pic>
          <p:nvPicPr>
            <p:cNvPr id="130" name="image21.png"/>
            <p:cNvPicPr>
              <a:picLocks noChangeAspect="1"/>
            </p:cNvPicPr>
            <p:nvPr/>
          </p:nvPicPr>
          <p:blipFill>
            <a:blip r:embed="rId17">
              <a:extLst/>
            </a:blip>
            <a:stretch>
              <a:fillRect/>
            </a:stretch>
          </p:blipFill>
          <p:spPr>
            <a:xfrm>
              <a:off x="599536" y="4110324"/>
              <a:ext cx="207605" cy="207607"/>
            </a:xfrm>
            <a:prstGeom prst="rect">
              <a:avLst/>
            </a:prstGeom>
            <a:ln w="12700">
              <a:miter lim="400000"/>
            </a:ln>
          </p:spPr>
        </p:pic>
      </p:grpSp>
      <p:pic>
        <p:nvPicPr>
          <p:cNvPr id="132" name="image21.png"/>
          <p:cNvPicPr>
            <a:picLocks noChangeAspect="1"/>
          </p:cNvPicPr>
          <p:nvPr/>
        </p:nvPicPr>
        <p:blipFill>
          <a:blip r:embed="rId17">
            <a:extLst/>
          </a:blip>
          <a:stretch>
            <a:fillRect/>
          </a:stretch>
        </p:blipFill>
        <p:spPr>
          <a:xfrm>
            <a:off x="6506964" y="3311944"/>
            <a:ext cx="199156" cy="199156"/>
          </a:xfrm>
          <a:prstGeom prst="rect">
            <a:avLst/>
          </a:prstGeom>
          <a:ln w="12700">
            <a:miter lim="400000"/>
          </a:ln>
        </p:spPr>
      </p:pic>
    </p:spTree>
    <p:extLst>
      <p:ext uri="{BB962C8B-B14F-4D97-AF65-F5344CB8AC3E}">
        <p14:creationId xmlns:p14="http://schemas.microsoft.com/office/powerpoint/2010/main" val="3638542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image4.png"/>
          <p:cNvPicPr>
            <a:picLocks noChangeAspect="1"/>
          </p:cNvPicPr>
          <p:nvPr/>
        </p:nvPicPr>
        <p:blipFill>
          <a:blip r:embed="rId3">
            <a:extLst/>
          </a:blip>
          <a:stretch>
            <a:fillRect/>
          </a:stretch>
        </p:blipFill>
        <p:spPr>
          <a:xfrm>
            <a:off x="-3" y="-15551"/>
            <a:ext cx="9144004" cy="846943"/>
          </a:xfrm>
          <a:prstGeom prst="rect">
            <a:avLst/>
          </a:prstGeom>
          <a:ln w="12700">
            <a:miter lim="400000"/>
          </a:ln>
        </p:spPr>
      </p:pic>
      <p:sp>
        <p:nvSpPr>
          <p:cNvPr id="789" name="Shape 789"/>
          <p:cNvSpPr/>
          <p:nvPr/>
        </p:nvSpPr>
        <p:spPr>
          <a:xfrm>
            <a:off x="16602" y="2551096"/>
            <a:ext cx="9110796" cy="104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lnSpcReduction="10000"/>
          </a:bodyPr>
          <a:lstStyle/>
          <a:p>
            <a:pPr algn="ctr">
              <a:lnSpc>
                <a:spcPct val="90000"/>
              </a:lnSpc>
              <a:defRPr sz="3500" b="1">
                <a:solidFill>
                  <a:srgbClr val="002060"/>
                </a:solidFill>
                <a:latin typeface="Arial"/>
                <a:ea typeface="Arial"/>
                <a:cs typeface="Arial"/>
                <a:sym typeface="Arial"/>
              </a:defRPr>
            </a:pPr>
            <a:r>
              <a:t>Cellular Respiration During</a:t>
            </a:r>
            <a:endParaRPr>
              <a:solidFill>
                <a:srgbClr val="FFFFFF"/>
              </a:solidFill>
            </a:endParaRPr>
          </a:p>
          <a:p>
            <a:pPr algn="ctr">
              <a:lnSpc>
                <a:spcPct val="90000"/>
              </a:lnSpc>
              <a:defRPr sz="3500" b="1">
                <a:solidFill>
                  <a:srgbClr val="C00000"/>
                </a:solidFill>
                <a:latin typeface="Arial"/>
                <a:ea typeface="Arial"/>
                <a:cs typeface="Arial"/>
                <a:sym typeface="Arial"/>
              </a:defRPr>
            </a:pPr>
            <a:r>
              <a:t>Hyperoxia</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01-MitoAn-bg(RedTint1b).png"/>
          <p:cNvPicPr>
            <a:picLocks noChangeAspect="1"/>
          </p:cNvPicPr>
          <p:nvPr/>
        </p:nvPicPr>
        <p:blipFill rotWithShape="1">
          <a:blip r:embed="rId3">
            <a:extLst/>
          </a:blip>
          <a:srcRect l="4934" r="6024" b="12794"/>
          <a:stretch/>
        </p:blipFill>
        <p:spPr>
          <a:xfrm>
            <a:off x="1" y="141369"/>
            <a:ext cx="9144000" cy="6716632"/>
          </a:xfrm>
          <a:prstGeom prst="rect">
            <a:avLst/>
          </a:prstGeom>
          <a:ln w="12700">
            <a:miter lim="400000"/>
          </a:ln>
        </p:spPr>
      </p:pic>
      <p:pic>
        <p:nvPicPr>
          <p:cNvPr id="114" name="image19.png"/>
          <p:cNvPicPr>
            <a:picLocks noChangeAspect="1"/>
          </p:cNvPicPr>
          <p:nvPr/>
        </p:nvPicPr>
        <p:blipFill>
          <a:blip r:embed="rId4">
            <a:extLst/>
          </a:blip>
          <a:stretch>
            <a:fillRect/>
          </a:stretch>
        </p:blipFill>
        <p:spPr>
          <a:xfrm rot="842793">
            <a:off x="1918024" y="2692273"/>
            <a:ext cx="3266091" cy="2596896"/>
          </a:xfrm>
          <a:prstGeom prst="rect">
            <a:avLst/>
          </a:prstGeom>
          <a:ln w="12700">
            <a:miter lim="400000"/>
          </a:ln>
        </p:spPr>
      </p:pic>
      <p:pic>
        <p:nvPicPr>
          <p:cNvPr id="70" name="Picture 69" descr="01-MitoAn-TransBlack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pic>
        <p:nvPicPr>
          <p:cNvPr id="561" name="image4.png"/>
          <p:cNvPicPr>
            <a:picLocks noChangeAspect="1"/>
          </p:cNvPicPr>
          <p:nvPr/>
        </p:nvPicPr>
        <p:blipFill>
          <a:blip r:embed="rId6">
            <a:extLst/>
          </a:blip>
          <a:stretch>
            <a:fillRect/>
          </a:stretch>
        </p:blipFill>
        <p:spPr>
          <a:xfrm>
            <a:off x="0" y="-15549"/>
            <a:ext cx="9144001" cy="846943"/>
          </a:xfrm>
          <a:prstGeom prst="rect">
            <a:avLst/>
          </a:prstGeom>
          <a:ln w="12700">
            <a:miter lim="400000"/>
          </a:ln>
        </p:spPr>
      </p:pic>
      <p:sp>
        <p:nvSpPr>
          <p:cNvPr id="565" name="Shape 565"/>
          <p:cNvSpPr/>
          <p:nvPr/>
        </p:nvSpPr>
        <p:spPr>
          <a:xfrm>
            <a:off x="203199" y="400403"/>
            <a:ext cx="9779001" cy="3775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lang="en-US" dirty="0" err="1"/>
              <a:t>Hyperoxia</a:t>
            </a:r>
            <a:r>
              <a:rPr lang="en-US" dirty="0"/>
              <a:t>: Excess O</a:t>
            </a:r>
            <a:r>
              <a:rPr lang="en-US" baseline="-25000" dirty="0"/>
              <a:t>2</a:t>
            </a:r>
            <a:r>
              <a:rPr lang="en-US" dirty="0"/>
              <a:t> </a:t>
            </a:r>
            <a:r>
              <a:rPr lang="en-US" dirty="0">
                <a:sym typeface="Wingdings" panose="05000000000000000000" pitchFamily="2" charset="2"/>
              </a:rPr>
              <a:t> More Electron Leakage  Fewer ATP</a:t>
            </a:r>
            <a:endParaRPr lang="en-US" dirty="0"/>
          </a:p>
        </p:txBody>
      </p:sp>
      <p:sp>
        <p:nvSpPr>
          <p:cNvPr id="566" name="Shape 566"/>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cap="all">
                <a:solidFill>
                  <a:srgbClr val="FFFFFF"/>
                </a:solidFill>
                <a:latin typeface="Arial"/>
                <a:ea typeface="Arial"/>
                <a:cs typeface="Arial"/>
                <a:sym typeface="Arial"/>
              </a:defRPr>
            </a:lvl1pPr>
          </a:lstStyle>
          <a:p>
            <a:r>
              <a:rPr dirty="0" err="1">
                <a:solidFill>
                  <a:schemeClr val="bg1"/>
                </a:solidFill>
              </a:rPr>
              <a:t>Hyp</a:t>
            </a:r>
            <a:r>
              <a:rPr lang="en-US" dirty="0" err="1">
                <a:solidFill>
                  <a:schemeClr val="bg1"/>
                </a:solidFill>
              </a:rPr>
              <a:t>ER</a:t>
            </a:r>
            <a:r>
              <a:rPr dirty="0" err="1">
                <a:solidFill>
                  <a:schemeClr val="bg1"/>
                </a:solidFill>
              </a:rPr>
              <a:t>oxia</a:t>
            </a:r>
            <a:endParaRPr dirty="0">
              <a:solidFill>
                <a:schemeClr val="bg1"/>
              </a:solidFill>
            </a:endParaRPr>
          </a:p>
        </p:txBody>
      </p:sp>
      <p:sp>
        <p:nvSpPr>
          <p:cNvPr id="594" name="Shape 594"/>
          <p:cNvSpPr/>
          <p:nvPr/>
        </p:nvSpPr>
        <p:spPr>
          <a:xfrm>
            <a:off x="4572000" y="4562854"/>
            <a:ext cx="4381545"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59"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sp>
        <p:nvSpPr>
          <p:cNvPr id="60" name="TextBox 59"/>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62" name="TextBox 61"/>
          <p:cNvSpPr txBox="1"/>
          <p:nvPr/>
        </p:nvSpPr>
        <p:spPr>
          <a:xfrm rot="20851288">
            <a:off x="1436060" y="1356587"/>
            <a:ext cx="247880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63" name="TextBox 62"/>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64" name="TextBox 63"/>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74"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82" name="image34.png"/>
          <p:cNvPicPr>
            <a:picLocks noChangeAspect="1"/>
          </p:cNvPicPr>
          <p:nvPr/>
        </p:nvPicPr>
        <p:blipFill>
          <a:blip r:embed="rId7">
            <a:extLst/>
          </a:blip>
          <a:stretch>
            <a:fillRect/>
          </a:stretch>
        </p:blipFill>
        <p:spPr>
          <a:xfrm>
            <a:off x="1989368" y="2567046"/>
            <a:ext cx="293056" cy="293056"/>
          </a:xfrm>
          <a:prstGeom prst="rect">
            <a:avLst/>
          </a:prstGeom>
          <a:ln w="12700">
            <a:miter lim="400000"/>
          </a:ln>
        </p:spPr>
      </p:pic>
      <p:pic>
        <p:nvPicPr>
          <p:cNvPr id="83" name="image34.png"/>
          <p:cNvPicPr>
            <a:picLocks noChangeAspect="1"/>
          </p:cNvPicPr>
          <p:nvPr/>
        </p:nvPicPr>
        <p:blipFill>
          <a:blip r:embed="rId7">
            <a:extLst/>
          </a:blip>
          <a:stretch>
            <a:fillRect/>
          </a:stretch>
        </p:blipFill>
        <p:spPr>
          <a:xfrm>
            <a:off x="2339688" y="1994027"/>
            <a:ext cx="293056" cy="293056"/>
          </a:xfrm>
          <a:prstGeom prst="rect">
            <a:avLst/>
          </a:prstGeom>
          <a:ln w="12700">
            <a:miter lim="400000"/>
          </a:ln>
        </p:spPr>
      </p:pic>
      <p:pic>
        <p:nvPicPr>
          <p:cNvPr id="86" name="image34.png"/>
          <p:cNvPicPr>
            <a:picLocks noChangeAspect="1"/>
          </p:cNvPicPr>
          <p:nvPr/>
        </p:nvPicPr>
        <p:blipFill>
          <a:blip r:embed="rId7">
            <a:extLst/>
          </a:blip>
          <a:stretch>
            <a:fillRect/>
          </a:stretch>
        </p:blipFill>
        <p:spPr>
          <a:xfrm>
            <a:off x="3416858" y="1660652"/>
            <a:ext cx="293056" cy="293056"/>
          </a:xfrm>
          <a:prstGeom prst="rect">
            <a:avLst/>
          </a:prstGeom>
          <a:ln w="12700">
            <a:miter lim="400000"/>
          </a:ln>
        </p:spPr>
      </p:pic>
      <p:pic>
        <p:nvPicPr>
          <p:cNvPr id="87" name="image34.png"/>
          <p:cNvPicPr>
            <a:picLocks noChangeAspect="1"/>
          </p:cNvPicPr>
          <p:nvPr/>
        </p:nvPicPr>
        <p:blipFill>
          <a:blip r:embed="rId7">
            <a:extLst/>
          </a:blip>
          <a:stretch>
            <a:fillRect/>
          </a:stretch>
        </p:blipFill>
        <p:spPr>
          <a:xfrm>
            <a:off x="6731975" y="2498257"/>
            <a:ext cx="293056" cy="293057"/>
          </a:xfrm>
          <a:prstGeom prst="rect">
            <a:avLst/>
          </a:prstGeom>
          <a:ln w="12700">
            <a:miter lim="400000"/>
          </a:ln>
        </p:spPr>
      </p:pic>
      <p:pic>
        <p:nvPicPr>
          <p:cNvPr id="88" name="image28.png"/>
          <p:cNvPicPr>
            <a:picLocks noChangeAspect="1"/>
          </p:cNvPicPr>
          <p:nvPr/>
        </p:nvPicPr>
        <p:blipFill>
          <a:blip r:embed="rId8">
            <a:extLst/>
          </a:blip>
          <a:stretch>
            <a:fillRect/>
          </a:stretch>
        </p:blipFill>
        <p:spPr>
          <a:xfrm>
            <a:off x="6595288" y="1158170"/>
            <a:ext cx="594525" cy="1224188"/>
          </a:xfrm>
          <a:prstGeom prst="rect">
            <a:avLst/>
          </a:prstGeom>
          <a:ln w="12700">
            <a:miter lim="400000"/>
          </a:ln>
        </p:spPr>
      </p:pic>
      <p:pic>
        <p:nvPicPr>
          <p:cNvPr id="89" name="image35.png"/>
          <p:cNvPicPr>
            <a:picLocks noChangeAspect="1"/>
          </p:cNvPicPr>
          <p:nvPr/>
        </p:nvPicPr>
        <p:blipFill>
          <a:blip r:embed="rId9">
            <a:extLst/>
          </a:blip>
          <a:stretch>
            <a:fillRect/>
          </a:stretch>
        </p:blipFill>
        <p:spPr>
          <a:xfrm rot="10793218">
            <a:off x="6704196" y="1091631"/>
            <a:ext cx="348613" cy="1412752"/>
          </a:xfrm>
          <a:prstGeom prst="rect">
            <a:avLst/>
          </a:prstGeom>
          <a:ln w="12700">
            <a:miter lim="400000"/>
          </a:ln>
        </p:spPr>
      </p:pic>
      <p:pic>
        <p:nvPicPr>
          <p:cNvPr id="90" name="image34.png"/>
          <p:cNvPicPr>
            <a:picLocks noChangeAspect="1"/>
          </p:cNvPicPr>
          <p:nvPr/>
        </p:nvPicPr>
        <p:blipFill>
          <a:blip r:embed="rId7">
            <a:extLst/>
          </a:blip>
          <a:stretch>
            <a:fillRect/>
          </a:stretch>
        </p:blipFill>
        <p:spPr>
          <a:xfrm>
            <a:off x="4629371" y="1393749"/>
            <a:ext cx="293056" cy="293056"/>
          </a:xfrm>
          <a:prstGeom prst="rect">
            <a:avLst/>
          </a:prstGeom>
          <a:ln w="12700">
            <a:miter lim="400000"/>
          </a:ln>
        </p:spPr>
      </p:pic>
      <p:pic>
        <p:nvPicPr>
          <p:cNvPr id="91" name="image34.png"/>
          <p:cNvPicPr>
            <a:picLocks noChangeAspect="1"/>
          </p:cNvPicPr>
          <p:nvPr/>
        </p:nvPicPr>
        <p:blipFill>
          <a:blip r:embed="rId7">
            <a:extLst/>
          </a:blip>
          <a:stretch>
            <a:fillRect/>
          </a:stretch>
        </p:blipFill>
        <p:spPr>
          <a:xfrm>
            <a:off x="5158935" y="1097236"/>
            <a:ext cx="293056" cy="293056"/>
          </a:xfrm>
          <a:prstGeom prst="rect">
            <a:avLst/>
          </a:prstGeom>
          <a:ln w="12700">
            <a:miter lim="400000"/>
          </a:ln>
        </p:spPr>
      </p:pic>
      <p:pic>
        <p:nvPicPr>
          <p:cNvPr id="94" name="image35.png"/>
          <p:cNvPicPr>
            <a:picLocks noChangeAspect="1"/>
          </p:cNvPicPr>
          <p:nvPr/>
        </p:nvPicPr>
        <p:blipFill>
          <a:blip r:embed="rId9">
            <a:extLst/>
          </a:blip>
          <a:stretch>
            <a:fillRect/>
          </a:stretch>
        </p:blipFill>
        <p:spPr>
          <a:xfrm rot="20116360">
            <a:off x="3321999" y="2212345"/>
            <a:ext cx="348612" cy="1412751"/>
          </a:xfrm>
          <a:prstGeom prst="rect">
            <a:avLst/>
          </a:prstGeom>
          <a:ln w="12700">
            <a:miter lim="400000"/>
          </a:ln>
        </p:spPr>
      </p:pic>
      <p:pic>
        <p:nvPicPr>
          <p:cNvPr id="95" name="image35.png"/>
          <p:cNvPicPr>
            <a:picLocks noChangeAspect="1"/>
          </p:cNvPicPr>
          <p:nvPr/>
        </p:nvPicPr>
        <p:blipFill>
          <a:blip r:embed="rId9">
            <a:extLst/>
          </a:blip>
          <a:stretch>
            <a:fillRect/>
          </a:stretch>
        </p:blipFill>
        <p:spPr>
          <a:xfrm rot="20116360">
            <a:off x="2649137" y="2493214"/>
            <a:ext cx="348612" cy="1412751"/>
          </a:xfrm>
          <a:prstGeom prst="rect">
            <a:avLst/>
          </a:prstGeom>
          <a:ln w="12700">
            <a:miter lim="400000"/>
          </a:ln>
        </p:spPr>
      </p:pic>
      <p:pic>
        <p:nvPicPr>
          <p:cNvPr id="96" name="image35.png"/>
          <p:cNvPicPr>
            <a:picLocks noChangeAspect="1"/>
          </p:cNvPicPr>
          <p:nvPr/>
        </p:nvPicPr>
        <p:blipFill>
          <a:blip r:embed="rId9">
            <a:extLst/>
          </a:blip>
          <a:stretch>
            <a:fillRect/>
          </a:stretch>
        </p:blipFill>
        <p:spPr>
          <a:xfrm rot="20116360">
            <a:off x="3968763" y="1891049"/>
            <a:ext cx="348612" cy="1412751"/>
          </a:xfrm>
          <a:prstGeom prst="rect">
            <a:avLst/>
          </a:prstGeom>
          <a:ln w="12700">
            <a:miter lim="400000"/>
          </a:ln>
        </p:spPr>
      </p:pic>
      <p:pic>
        <p:nvPicPr>
          <p:cNvPr id="100" name="image32.png"/>
          <p:cNvPicPr>
            <a:picLocks noChangeAspect="1"/>
          </p:cNvPicPr>
          <p:nvPr/>
        </p:nvPicPr>
        <p:blipFill>
          <a:blip r:embed="rId10">
            <a:extLst/>
          </a:blip>
          <a:stretch>
            <a:fillRect/>
          </a:stretch>
        </p:blipFill>
        <p:spPr>
          <a:xfrm rot="3379789">
            <a:off x="4559976" y="1827820"/>
            <a:ext cx="1140083" cy="1191612"/>
          </a:xfrm>
          <a:prstGeom prst="rect">
            <a:avLst/>
          </a:prstGeom>
          <a:ln w="12700">
            <a:miter lim="400000"/>
          </a:ln>
        </p:spPr>
      </p:pic>
      <p:pic>
        <p:nvPicPr>
          <p:cNvPr id="102" name="image34.png"/>
          <p:cNvPicPr>
            <a:picLocks noChangeAspect="1"/>
          </p:cNvPicPr>
          <p:nvPr/>
        </p:nvPicPr>
        <p:blipFill>
          <a:blip r:embed="rId7">
            <a:extLst/>
          </a:blip>
          <a:stretch>
            <a:fillRect/>
          </a:stretch>
        </p:blipFill>
        <p:spPr>
          <a:xfrm>
            <a:off x="6731975" y="1048617"/>
            <a:ext cx="293056" cy="293056"/>
          </a:xfrm>
          <a:prstGeom prst="rect">
            <a:avLst/>
          </a:prstGeom>
          <a:ln w="12700">
            <a:miter lim="400000"/>
          </a:ln>
        </p:spPr>
      </p:pic>
      <p:pic>
        <p:nvPicPr>
          <p:cNvPr id="115" name="image42.png"/>
          <p:cNvPicPr>
            <a:picLocks noChangeAspect="1"/>
          </p:cNvPicPr>
          <p:nvPr/>
        </p:nvPicPr>
        <p:blipFill>
          <a:blip r:embed="rId11">
            <a:extLst/>
          </a:blip>
          <a:stretch>
            <a:fillRect/>
          </a:stretch>
        </p:blipFill>
        <p:spPr>
          <a:xfrm>
            <a:off x="3743217" y="4736347"/>
            <a:ext cx="691611" cy="432258"/>
          </a:xfrm>
          <a:prstGeom prst="rect">
            <a:avLst/>
          </a:prstGeom>
          <a:ln w="12700">
            <a:miter lim="400000"/>
          </a:ln>
        </p:spPr>
      </p:pic>
      <p:pic>
        <p:nvPicPr>
          <p:cNvPr id="119" name="image21.png"/>
          <p:cNvPicPr>
            <a:picLocks noChangeAspect="1"/>
          </p:cNvPicPr>
          <p:nvPr/>
        </p:nvPicPr>
        <p:blipFill>
          <a:blip r:embed="rId12">
            <a:extLst/>
          </a:blip>
          <a:stretch>
            <a:fillRect/>
          </a:stretch>
        </p:blipFill>
        <p:spPr>
          <a:xfrm>
            <a:off x="3656264" y="3818650"/>
            <a:ext cx="199155" cy="199156"/>
          </a:xfrm>
          <a:prstGeom prst="rect">
            <a:avLst/>
          </a:prstGeom>
          <a:ln w="12700">
            <a:miter lim="400000"/>
          </a:ln>
        </p:spPr>
      </p:pic>
      <p:pic>
        <p:nvPicPr>
          <p:cNvPr id="120" name="image21.png"/>
          <p:cNvPicPr>
            <a:picLocks noChangeAspect="1"/>
          </p:cNvPicPr>
          <p:nvPr/>
        </p:nvPicPr>
        <p:blipFill>
          <a:blip r:embed="rId12">
            <a:extLst/>
          </a:blip>
          <a:stretch>
            <a:fillRect/>
          </a:stretch>
        </p:blipFill>
        <p:spPr>
          <a:xfrm>
            <a:off x="3120870" y="4609468"/>
            <a:ext cx="199156" cy="199156"/>
          </a:xfrm>
          <a:prstGeom prst="rect">
            <a:avLst/>
          </a:prstGeom>
          <a:ln w="12700">
            <a:miter lim="400000"/>
          </a:ln>
        </p:spPr>
      </p:pic>
      <p:pic>
        <p:nvPicPr>
          <p:cNvPr id="98" name="image34.png"/>
          <p:cNvPicPr>
            <a:picLocks noChangeAspect="1"/>
          </p:cNvPicPr>
          <p:nvPr/>
        </p:nvPicPr>
        <p:blipFill>
          <a:blip r:embed="rId7">
            <a:extLst/>
          </a:blip>
          <a:stretch>
            <a:fillRect/>
          </a:stretch>
        </p:blipFill>
        <p:spPr>
          <a:xfrm>
            <a:off x="2936452" y="3609785"/>
            <a:ext cx="293056" cy="293056"/>
          </a:xfrm>
          <a:prstGeom prst="rect">
            <a:avLst/>
          </a:prstGeom>
          <a:ln w="12700">
            <a:miter lim="400000"/>
          </a:ln>
        </p:spPr>
      </p:pic>
      <p:pic>
        <p:nvPicPr>
          <p:cNvPr id="97" name="image34.png"/>
          <p:cNvPicPr>
            <a:picLocks noChangeAspect="1"/>
          </p:cNvPicPr>
          <p:nvPr/>
        </p:nvPicPr>
        <p:blipFill>
          <a:blip r:embed="rId7">
            <a:extLst/>
          </a:blip>
          <a:stretch>
            <a:fillRect/>
          </a:stretch>
        </p:blipFill>
        <p:spPr>
          <a:xfrm>
            <a:off x="3609314" y="3328916"/>
            <a:ext cx="293056" cy="293056"/>
          </a:xfrm>
          <a:prstGeom prst="rect">
            <a:avLst/>
          </a:prstGeom>
          <a:ln w="12700">
            <a:miter lim="400000"/>
          </a:ln>
        </p:spPr>
      </p:pic>
      <p:pic>
        <p:nvPicPr>
          <p:cNvPr id="99" name="image34.png"/>
          <p:cNvPicPr>
            <a:picLocks noChangeAspect="1"/>
          </p:cNvPicPr>
          <p:nvPr/>
        </p:nvPicPr>
        <p:blipFill>
          <a:blip r:embed="rId7">
            <a:extLst/>
          </a:blip>
          <a:stretch>
            <a:fillRect/>
          </a:stretch>
        </p:blipFill>
        <p:spPr>
          <a:xfrm>
            <a:off x="4256078" y="3007620"/>
            <a:ext cx="293056" cy="293056"/>
          </a:xfrm>
          <a:prstGeom prst="rect">
            <a:avLst/>
          </a:prstGeom>
          <a:ln w="12700">
            <a:miter lim="400000"/>
          </a:ln>
        </p:spPr>
      </p:pic>
      <p:pic>
        <p:nvPicPr>
          <p:cNvPr id="127" name="image21.png"/>
          <p:cNvPicPr>
            <a:picLocks noChangeAspect="1"/>
          </p:cNvPicPr>
          <p:nvPr/>
        </p:nvPicPr>
        <p:blipFill>
          <a:blip r:embed="rId12">
            <a:extLst/>
          </a:blip>
          <a:stretch>
            <a:fillRect/>
          </a:stretch>
        </p:blipFill>
        <p:spPr>
          <a:xfrm>
            <a:off x="3320026" y="3754642"/>
            <a:ext cx="199155" cy="199156"/>
          </a:xfrm>
          <a:prstGeom prst="rect">
            <a:avLst/>
          </a:prstGeom>
          <a:ln w="12700">
            <a:miter lim="400000"/>
          </a:ln>
        </p:spPr>
      </p:pic>
      <p:pic>
        <p:nvPicPr>
          <p:cNvPr id="129" name="image21.png"/>
          <p:cNvPicPr>
            <a:picLocks noChangeAspect="1"/>
          </p:cNvPicPr>
          <p:nvPr/>
        </p:nvPicPr>
        <p:blipFill>
          <a:blip r:embed="rId12">
            <a:extLst/>
          </a:blip>
          <a:stretch>
            <a:fillRect/>
          </a:stretch>
        </p:blipFill>
        <p:spPr>
          <a:xfrm>
            <a:off x="4529793" y="4783167"/>
            <a:ext cx="199155" cy="199156"/>
          </a:xfrm>
          <a:prstGeom prst="rect">
            <a:avLst/>
          </a:prstGeom>
          <a:ln w="12700">
            <a:miter lim="400000"/>
          </a:ln>
        </p:spPr>
      </p:pic>
      <p:pic>
        <p:nvPicPr>
          <p:cNvPr id="105" name="image21.png"/>
          <p:cNvPicPr>
            <a:picLocks noChangeAspect="1"/>
          </p:cNvPicPr>
          <p:nvPr/>
        </p:nvPicPr>
        <p:blipFill>
          <a:blip r:embed="rId12">
            <a:extLst/>
          </a:blip>
          <a:stretch>
            <a:fillRect/>
          </a:stretch>
        </p:blipFill>
        <p:spPr>
          <a:xfrm>
            <a:off x="5657486" y="2040977"/>
            <a:ext cx="199156" cy="199156"/>
          </a:xfrm>
          <a:prstGeom prst="rect">
            <a:avLst/>
          </a:prstGeom>
          <a:ln w="12700">
            <a:miter lim="400000"/>
          </a:ln>
        </p:spPr>
      </p:pic>
      <p:pic>
        <p:nvPicPr>
          <p:cNvPr id="107" name="image21.png"/>
          <p:cNvPicPr>
            <a:picLocks noChangeAspect="1"/>
          </p:cNvPicPr>
          <p:nvPr/>
        </p:nvPicPr>
        <p:blipFill>
          <a:blip r:embed="rId12">
            <a:extLst/>
          </a:blip>
          <a:stretch>
            <a:fillRect/>
          </a:stretch>
        </p:blipFill>
        <p:spPr>
          <a:xfrm>
            <a:off x="5994706" y="2305570"/>
            <a:ext cx="199156" cy="199156"/>
          </a:xfrm>
          <a:prstGeom prst="rect">
            <a:avLst/>
          </a:prstGeom>
          <a:ln w="12700">
            <a:miter lim="400000"/>
          </a:ln>
        </p:spPr>
      </p:pic>
      <p:pic>
        <p:nvPicPr>
          <p:cNvPr id="109" name="image21.png"/>
          <p:cNvPicPr>
            <a:picLocks noChangeAspect="1"/>
          </p:cNvPicPr>
          <p:nvPr/>
        </p:nvPicPr>
        <p:blipFill>
          <a:blip r:embed="rId12">
            <a:extLst/>
          </a:blip>
          <a:stretch>
            <a:fillRect/>
          </a:stretch>
        </p:blipFill>
        <p:spPr>
          <a:xfrm>
            <a:off x="6354564" y="2437168"/>
            <a:ext cx="199156" cy="199156"/>
          </a:xfrm>
          <a:prstGeom prst="rect">
            <a:avLst/>
          </a:prstGeom>
          <a:ln w="12700">
            <a:miter lim="400000"/>
          </a:ln>
        </p:spPr>
      </p:pic>
      <p:pic>
        <p:nvPicPr>
          <p:cNvPr id="110" name="image37.png"/>
          <p:cNvPicPr>
            <a:picLocks noChangeAspect="1"/>
          </p:cNvPicPr>
          <p:nvPr/>
        </p:nvPicPr>
        <p:blipFill>
          <a:blip r:embed="rId13">
            <a:extLst/>
          </a:blip>
          <a:stretch>
            <a:fillRect/>
          </a:stretch>
        </p:blipFill>
        <p:spPr>
          <a:xfrm>
            <a:off x="6719844" y="1840869"/>
            <a:ext cx="1332024" cy="1372275"/>
          </a:xfrm>
          <a:prstGeom prst="rect">
            <a:avLst/>
          </a:prstGeom>
          <a:ln w="12700">
            <a:miter lim="400000"/>
          </a:ln>
        </p:spPr>
      </p:pic>
      <p:pic>
        <p:nvPicPr>
          <p:cNvPr id="111" name="Picture 110" descr="NEW-ATP-blu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97211" y="2218300"/>
            <a:ext cx="514405" cy="590515"/>
          </a:xfrm>
          <a:prstGeom prst="rect">
            <a:avLst/>
          </a:prstGeom>
        </p:spPr>
      </p:pic>
      <p:pic>
        <p:nvPicPr>
          <p:cNvPr id="112" name="Picture 111" descr="NEW-ATP-blu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18944" y="2514633"/>
            <a:ext cx="514405" cy="590515"/>
          </a:xfrm>
          <a:prstGeom prst="rect">
            <a:avLst/>
          </a:prstGeom>
        </p:spPr>
      </p:pic>
      <p:pic>
        <p:nvPicPr>
          <p:cNvPr id="123" name="Picture 122" descr="NEW-ATP-blu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6277" y="2925267"/>
            <a:ext cx="514405" cy="590515"/>
          </a:xfrm>
          <a:prstGeom prst="rect">
            <a:avLst/>
          </a:prstGeom>
        </p:spPr>
      </p:pic>
      <p:pic>
        <p:nvPicPr>
          <p:cNvPr id="124" name="Picture 123" descr="NEW-ATP-blu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8010" y="3221600"/>
            <a:ext cx="514405" cy="590515"/>
          </a:xfrm>
          <a:prstGeom prst="rect">
            <a:avLst/>
          </a:prstGeom>
        </p:spPr>
      </p:pic>
      <p:pic>
        <p:nvPicPr>
          <p:cNvPr id="151" name="image40.png"/>
          <p:cNvPicPr>
            <a:picLocks noChangeAspect="1"/>
          </p:cNvPicPr>
          <p:nvPr/>
        </p:nvPicPr>
        <p:blipFill>
          <a:blip r:embed="rId15">
            <a:extLst/>
          </a:blip>
          <a:stretch>
            <a:fillRect/>
          </a:stretch>
        </p:blipFill>
        <p:spPr>
          <a:xfrm rot="414811">
            <a:off x="4843022" y="2160670"/>
            <a:ext cx="2423160" cy="1896385"/>
          </a:xfrm>
          <a:prstGeom prst="rect">
            <a:avLst/>
          </a:prstGeom>
          <a:ln w="12700">
            <a:miter lim="400000"/>
          </a:ln>
        </p:spPr>
      </p:pic>
      <p:pic>
        <p:nvPicPr>
          <p:cNvPr id="152" name="image34.png"/>
          <p:cNvPicPr>
            <a:picLocks noChangeAspect="1"/>
          </p:cNvPicPr>
          <p:nvPr/>
        </p:nvPicPr>
        <p:blipFill>
          <a:blip r:embed="rId7">
            <a:extLst/>
          </a:blip>
          <a:stretch>
            <a:fillRect/>
          </a:stretch>
        </p:blipFill>
        <p:spPr>
          <a:xfrm>
            <a:off x="5695648" y="3326596"/>
            <a:ext cx="293056" cy="293056"/>
          </a:xfrm>
          <a:prstGeom prst="rect">
            <a:avLst/>
          </a:prstGeom>
          <a:ln w="12700">
            <a:miter lim="400000"/>
          </a:ln>
        </p:spPr>
      </p:pic>
      <p:pic>
        <p:nvPicPr>
          <p:cNvPr id="153" name="image34.png"/>
          <p:cNvPicPr>
            <a:picLocks noChangeAspect="1"/>
          </p:cNvPicPr>
          <p:nvPr/>
        </p:nvPicPr>
        <p:blipFill>
          <a:blip r:embed="rId7">
            <a:extLst/>
          </a:blip>
          <a:stretch>
            <a:fillRect/>
          </a:stretch>
        </p:blipFill>
        <p:spPr>
          <a:xfrm>
            <a:off x="6499328" y="3485537"/>
            <a:ext cx="293057" cy="293057"/>
          </a:xfrm>
          <a:prstGeom prst="rect">
            <a:avLst/>
          </a:prstGeom>
          <a:ln w="12700">
            <a:miter lim="400000"/>
          </a:ln>
        </p:spPr>
      </p:pic>
      <p:pic>
        <p:nvPicPr>
          <p:cNvPr id="156" name="image42.png"/>
          <p:cNvPicPr>
            <a:picLocks noChangeAspect="1"/>
          </p:cNvPicPr>
          <p:nvPr/>
        </p:nvPicPr>
        <p:blipFill>
          <a:blip r:embed="rId11">
            <a:extLst/>
          </a:blip>
          <a:stretch>
            <a:fillRect/>
          </a:stretch>
        </p:blipFill>
        <p:spPr>
          <a:xfrm>
            <a:off x="6244335" y="2971367"/>
            <a:ext cx="691611" cy="432256"/>
          </a:xfrm>
          <a:prstGeom prst="rect">
            <a:avLst/>
          </a:prstGeom>
          <a:ln w="12700">
            <a:miter lim="400000"/>
          </a:ln>
        </p:spPr>
      </p:pic>
      <p:pic>
        <p:nvPicPr>
          <p:cNvPr id="157" name="image42.png"/>
          <p:cNvPicPr>
            <a:picLocks noChangeAspect="1"/>
          </p:cNvPicPr>
          <p:nvPr/>
        </p:nvPicPr>
        <p:blipFill>
          <a:blip r:embed="rId11">
            <a:extLst/>
          </a:blip>
          <a:stretch>
            <a:fillRect/>
          </a:stretch>
        </p:blipFill>
        <p:spPr>
          <a:xfrm>
            <a:off x="5507021" y="3835633"/>
            <a:ext cx="691611" cy="432256"/>
          </a:xfrm>
          <a:prstGeom prst="rect">
            <a:avLst/>
          </a:prstGeom>
          <a:ln w="12700">
            <a:miter lim="400000"/>
          </a:ln>
        </p:spPr>
      </p:pic>
      <p:pic>
        <p:nvPicPr>
          <p:cNvPr id="160" name="image21.png"/>
          <p:cNvPicPr>
            <a:picLocks noChangeAspect="1"/>
          </p:cNvPicPr>
          <p:nvPr/>
        </p:nvPicPr>
        <p:blipFill>
          <a:blip r:embed="rId12">
            <a:extLst/>
          </a:blip>
          <a:stretch>
            <a:fillRect/>
          </a:stretch>
        </p:blipFill>
        <p:spPr>
          <a:xfrm>
            <a:off x="6308319" y="3812115"/>
            <a:ext cx="199156" cy="199156"/>
          </a:xfrm>
          <a:prstGeom prst="rect">
            <a:avLst/>
          </a:prstGeom>
          <a:ln w="12700">
            <a:miter lim="400000"/>
          </a:ln>
        </p:spPr>
      </p:pic>
      <p:pic>
        <p:nvPicPr>
          <p:cNvPr id="161" name="image34.png"/>
          <p:cNvPicPr>
            <a:picLocks noChangeAspect="1"/>
          </p:cNvPicPr>
          <p:nvPr/>
        </p:nvPicPr>
        <p:blipFill>
          <a:blip r:embed="rId7">
            <a:extLst/>
          </a:blip>
          <a:stretch>
            <a:fillRect/>
          </a:stretch>
        </p:blipFill>
        <p:spPr>
          <a:xfrm>
            <a:off x="6945463" y="3264098"/>
            <a:ext cx="293056" cy="293057"/>
          </a:xfrm>
          <a:prstGeom prst="rect">
            <a:avLst/>
          </a:prstGeom>
          <a:ln w="12700">
            <a:miter lim="400000"/>
          </a:ln>
        </p:spPr>
      </p:pic>
      <p:pic>
        <p:nvPicPr>
          <p:cNvPr id="162" name="image42.png"/>
          <p:cNvPicPr>
            <a:picLocks noChangeAspect="1"/>
          </p:cNvPicPr>
          <p:nvPr/>
        </p:nvPicPr>
        <p:blipFill>
          <a:blip r:embed="rId11">
            <a:extLst/>
          </a:blip>
          <a:stretch>
            <a:fillRect/>
          </a:stretch>
        </p:blipFill>
        <p:spPr>
          <a:xfrm>
            <a:off x="5254820" y="2897955"/>
            <a:ext cx="691611" cy="432256"/>
          </a:xfrm>
          <a:prstGeom prst="rect">
            <a:avLst/>
          </a:prstGeom>
          <a:ln w="12700">
            <a:miter lim="400000"/>
          </a:ln>
        </p:spPr>
      </p:pic>
      <p:pic>
        <p:nvPicPr>
          <p:cNvPr id="130" name="image34.png"/>
          <p:cNvPicPr>
            <a:picLocks noChangeAspect="1"/>
          </p:cNvPicPr>
          <p:nvPr/>
        </p:nvPicPr>
        <p:blipFill>
          <a:blip r:embed="rId7">
            <a:extLst/>
          </a:blip>
          <a:stretch>
            <a:fillRect/>
          </a:stretch>
        </p:blipFill>
        <p:spPr>
          <a:xfrm>
            <a:off x="4236737" y="3489048"/>
            <a:ext cx="293056" cy="293056"/>
          </a:xfrm>
          <a:prstGeom prst="rect">
            <a:avLst/>
          </a:prstGeom>
          <a:ln w="12700">
            <a:miter lim="400000"/>
          </a:ln>
        </p:spPr>
      </p:pic>
      <p:pic>
        <p:nvPicPr>
          <p:cNvPr id="131" name="image21.png"/>
          <p:cNvPicPr>
            <a:picLocks noChangeAspect="1"/>
          </p:cNvPicPr>
          <p:nvPr/>
        </p:nvPicPr>
        <p:blipFill>
          <a:blip r:embed="rId12">
            <a:extLst/>
          </a:blip>
          <a:stretch>
            <a:fillRect/>
          </a:stretch>
        </p:blipFill>
        <p:spPr>
          <a:xfrm>
            <a:off x="3989444" y="3342947"/>
            <a:ext cx="199156" cy="199156"/>
          </a:xfrm>
          <a:prstGeom prst="rect">
            <a:avLst/>
          </a:prstGeom>
          <a:ln w="12700">
            <a:miter lim="400000"/>
          </a:ln>
        </p:spPr>
      </p:pic>
      <p:pic>
        <p:nvPicPr>
          <p:cNvPr id="132" name="image21.png"/>
          <p:cNvPicPr>
            <a:picLocks noChangeAspect="1"/>
          </p:cNvPicPr>
          <p:nvPr/>
        </p:nvPicPr>
        <p:blipFill>
          <a:blip r:embed="rId12">
            <a:extLst/>
          </a:blip>
          <a:stretch>
            <a:fillRect/>
          </a:stretch>
        </p:blipFill>
        <p:spPr>
          <a:xfrm>
            <a:off x="4004139" y="4390532"/>
            <a:ext cx="199155" cy="199156"/>
          </a:xfrm>
          <a:prstGeom prst="rect">
            <a:avLst/>
          </a:prstGeom>
          <a:ln w="12700">
            <a:miter lim="400000"/>
          </a:ln>
        </p:spPr>
      </p:pic>
      <p:pic>
        <p:nvPicPr>
          <p:cNvPr id="133" name="image42.png"/>
          <p:cNvPicPr>
            <a:picLocks noChangeAspect="1"/>
          </p:cNvPicPr>
          <p:nvPr/>
        </p:nvPicPr>
        <p:blipFill>
          <a:blip r:embed="rId11">
            <a:extLst/>
          </a:blip>
          <a:stretch>
            <a:fillRect/>
          </a:stretch>
        </p:blipFill>
        <p:spPr>
          <a:xfrm>
            <a:off x="3121646" y="3988307"/>
            <a:ext cx="691611" cy="432258"/>
          </a:xfrm>
          <a:prstGeom prst="rect">
            <a:avLst/>
          </a:prstGeom>
          <a:ln w="12700">
            <a:miter lim="400000"/>
          </a:ln>
        </p:spPr>
      </p:pic>
      <p:pic>
        <p:nvPicPr>
          <p:cNvPr id="134" name="image21.png"/>
          <p:cNvPicPr>
            <a:picLocks noChangeAspect="1"/>
          </p:cNvPicPr>
          <p:nvPr/>
        </p:nvPicPr>
        <p:blipFill>
          <a:blip r:embed="rId12">
            <a:extLst/>
          </a:blip>
          <a:stretch>
            <a:fillRect/>
          </a:stretch>
        </p:blipFill>
        <p:spPr>
          <a:xfrm>
            <a:off x="3713679" y="4401350"/>
            <a:ext cx="199155" cy="199156"/>
          </a:xfrm>
          <a:prstGeom prst="rect">
            <a:avLst/>
          </a:prstGeom>
          <a:ln w="12700">
            <a:miter lim="400000"/>
          </a:ln>
        </p:spPr>
      </p:pic>
      <p:pic>
        <p:nvPicPr>
          <p:cNvPr id="135" name="image42.png"/>
          <p:cNvPicPr>
            <a:picLocks noChangeAspect="1"/>
          </p:cNvPicPr>
          <p:nvPr/>
        </p:nvPicPr>
        <p:blipFill>
          <a:blip r:embed="rId11">
            <a:extLst/>
          </a:blip>
          <a:stretch>
            <a:fillRect/>
          </a:stretch>
        </p:blipFill>
        <p:spPr>
          <a:xfrm>
            <a:off x="4009967" y="3854220"/>
            <a:ext cx="691611" cy="432258"/>
          </a:xfrm>
          <a:prstGeom prst="rect">
            <a:avLst/>
          </a:prstGeom>
          <a:ln w="12700">
            <a:miter lim="400000"/>
          </a:ln>
        </p:spPr>
      </p:pic>
      <p:sp>
        <p:nvSpPr>
          <p:cNvPr id="106" name="Shape 926"/>
          <p:cNvSpPr/>
          <p:nvPr/>
        </p:nvSpPr>
        <p:spPr>
          <a:xfrm>
            <a:off x="228599" y="6510326"/>
            <a:ext cx="6534173" cy="33855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defRPr sz="800" b="1">
                <a:solidFill>
                  <a:srgbClr val="535353"/>
                </a:solidFill>
                <a:latin typeface="Arial"/>
                <a:ea typeface="Arial"/>
                <a:cs typeface="Arial"/>
                <a:sym typeface="Arial"/>
              </a:defRPr>
            </a:pPr>
            <a:r>
              <a:rPr dirty="0">
                <a:solidFill>
                  <a:schemeClr val="bg1"/>
                </a:solidFill>
              </a:rPr>
              <a:t>References: 1</a:t>
            </a:r>
            <a:r>
              <a:rPr b="0" dirty="0">
                <a:solidFill>
                  <a:schemeClr val="bg1"/>
                </a:solidFill>
              </a:rPr>
              <a:t>. Murray RK, et al. </a:t>
            </a:r>
            <a:r>
              <a:rPr b="0" i="1" dirty="0">
                <a:solidFill>
                  <a:schemeClr val="bg1"/>
                </a:solidFill>
              </a:rPr>
              <a:t>Harper’s Illustrated Biochemistry</a:t>
            </a:r>
            <a:r>
              <a:rPr b="0" dirty="0">
                <a:solidFill>
                  <a:schemeClr val="bg1"/>
                </a:solidFill>
              </a:rPr>
              <a:t>, 28</a:t>
            </a:r>
            <a:r>
              <a:rPr b="0" baseline="29499" dirty="0">
                <a:solidFill>
                  <a:schemeClr val="bg1"/>
                </a:solidFill>
              </a:rPr>
              <a:t>th</a:t>
            </a:r>
            <a:r>
              <a:rPr b="0" dirty="0">
                <a:solidFill>
                  <a:schemeClr val="bg1"/>
                </a:solidFill>
              </a:rPr>
              <a:t> ed. McGraw-Hill’s Access Medicine, 2009. </a:t>
            </a:r>
            <a:r>
              <a:rPr dirty="0">
                <a:solidFill>
                  <a:schemeClr val="bg1"/>
                </a:solidFill>
              </a:rPr>
              <a:t>2.</a:t>
            </a:r>
            <a:r>
              <a:rPr b="0" dirty="0">
                <a:solidFill>
                  <a:schemeClr val="bg1"/>
                </a:solidFill>
              </a:rPr>
              <a:t> McCord JM. </a:t>
            </a:r>
            <a:r>
              <a:rPr b="0" i="1" dirty="0">
                <a:solidFill>
                  <a:schemeClr val="bg1"/>
                </a:solidFill>
              </a:rPr>
              <a:t>Am J Med. </a:t>
            </a:r>
            <a:r>
              <a:rPr b="0" dirty="0">
                <a:solidFill>
                  <a:schemeClr val="bg1"/>
                </a:solidFill>
              </a:rPr>
              <a:t>2000;108(8):652-659. </a:t>
            </a:r>
            <a:r>
              <a:rPr dirty="0">
                <a:solidFill>
                  <a:schemeClr val="bg1"/>
                </a:solidFill>
              </a:rPr>
              <a:t>3. </a:t>
            </a:r>
            <a:r>
              <a:rPr b="0" dirty="0">
                <a:solidFill>
                  <a:schemeClr val="bg1"/>
                </a:solidFill>
              </a:rPr>
              <a:t>Mach WJ, et al. </a:t>
            </a:r>
            <a:r>
              <a:rPr b="0" i="1" dirty="0" err="1">
                <a:solidFill>
                  <a:schemeClr val="bg1"/>
                </a:solidFill>
              </a:rPr>
              <a:t>Nurs</a:t>
            </a:r>
            <a:r>
              <a:rPr b="0" i="1" dirty="0">
                <a:solidFill>
                  <a:schemeClr val="bg1"/>
                </a:solidFill>
              </a:rPr>
              <a:t> Res </a:t>
            </a:r>
            <a:r>
              <a:rPr b="0" i="1" dirty="0" err="1">
                <a:solidFill>
                  <a:schemeClr val="bg1"/>
                </a:solidFill>
              </a:rPr>
              <a:t>Pract</a:t>
            </a:r>
            <a:r>
              <a:rPr b="0" i="1" dirty="0">
                <a:solidFill>
                  <a:schemeClr val="bg1"/>
                </a:solidFill>
              </a:rPr>
              <a:t>. </a:t>
            </a:r>
            <a:r>
              <a:rPr b="0" dirty="0">
                <a:solidFill>
                  <a:schemeClr val="bg1"/>
                </a:solidFill>
              </a:rPr>
              <a:t>20</a:t>
            </a:r>
            <a:r>
              <a:rPr lang="en-US" b="0" dirty="0">
                <a:solidFill>
                  <a:schemeClr val="bg1"/>
                </a:solidFill>
              </a:rPr>
              <a:t>1</a:t>
            </a:r>
            <a:r>
              <a:rPr b="0" dirty="0">
                <a:solidFill>
                  <a:schemeClr val="bg1"/>
                </a:solidFill>
              </a:rPr>
              <a:t>1:260482. </a:t>
            </a:r>
            <a:r>
              <a:rPr lang="en-US" b="0" dirty="0">
                <a:solidFill>
                  <a:schemeClr val="bg1"/>
                </a:solidFill>
              </a:rPr>
              <a:t>4. </a:t>
            </a:r>
            <a:r>
              <a:rPr lang="en-US" b="0" dirty="0" err="1">
                <a:solidFill>
                  <a:schemeClr val="bg1"/>
                </a:solidFill>
              </a:rPr>
              <a:t>Turrens</a:t>
            </a:r>
            <a:r>
              <a:rPr lang="en-US" b="0" dirty="0">
                <a:solidFill>
                  <a:schemeClr val="bg1"/>
                </a:solidFill>
              </a:rPr>
              <a:t>.</a:t>
            </a:r>
            <a:r>
              <a:rPr lang="en-US" b="0" i="1" dirty="0">
                <a:solidFill>
                  <a:schemeClr val="bg1"/>
                </a:solidFill>
              </a:rPr>
              <a:t> J Physiol</a:t>
            </a:r>
            <a:r>
              <a:rPr lang="en-US" b="0" dirty="0">
                <a:solidFill>
                  <a:schemeClr val="bg1"/>
                </a:solidFill>
              </a:rPr>
              <a:t>. 2003;552(2):335-344.</a:t>
            </a:r>
            <a:endParaRPr dirty="0">
              <a:solidFill>
                <a:schemeClr val="bg1"/>
              </a:solidFill>
            </a:endParaRPr>
          </a:p>
        </p:txBody>
      </p:sp>
      <p:pic>
        <p:nvPicPr>
          <p:cNvPr id="84" name="image21.png"/>
          <p:cNvPicPr>
            <a:picLocks noChangeAspect="1"/>
          </p:cNvPicPr>
          <p:nvPr/>
        </p:nvPicPr>
        <p:blipFill>
          <a:blip r:embed="rId12">
            <a:extLst/>
          </a:blip>
          <a:stretch>
            <a:fillRect/>
          </a:stretch>
        </p:blipFill>
        <p:spPr>
          <a:xfrm>
            <a:off x="3905469" y="3636553"/>
            <a:ext cx="199156" cy="199156"/>
          </a:xfrm>
          <a:prstGeom prst="rect">
            <a:avLst/>
          </a:prstGeom>
          <a:ln w="12700">
            <a:miter lim="400000"/>
          </a:ln>
        </p:spPr>
      </p:pic>
      <p:pic>
        <p:nvPicPr>
          <p:cNvPr id="85" name="image21.png"/>
          <p:cNvPicPr>
            <a:picLocks noChangeAspect="1"/>
          </p:cNvPicPr>
          <p:nvPr/>
        </p:nvPicPr>
        <p:blipFill>
          <a:blip r:embed="rId12">
            <a:extLst/>
          </a:blip>
          <a:stretch>
            <a:fillRect/>
          </a:stretch>
        </p:blipFill>
        <p:spPr>
          <a:xfrm>
            <a:off x="4501361" y="4286478"/>
            <a:ext cx="199156" cy="199156"/>
          </a:xfrm>
          <a:prstGeom prst="rect">
            <a:avLst/>
          </a:prstGeom>
          <a:ln w="12700">
            <a:miter lim="400000"/>
          </a:ln>
        </p:spPr>
      </p:pic>
      <p:pic>
        <p:nvPicPr>
          <p:cNvPr id="92" name="image21.png"/>
          <p:cNvPicPr>
            <a:picLocks noChangeAspect="1"/>
          </p:cNvPicPr>
          <p:nvPr/>
        </p:nvPicPr>
        <p:blipFill>
          <a:blip r:embed="rId12">
            <a:extLst/>
          </a:blip>
          <a:stretch>
            <a:fillRect/>
          </a:stretch>
        </p:blipFill>
        <p:spPr>
          <a:xfrm>
            <a:off x="4013138" y="5169407"/>
            <a:ext cx="199156" cy="199156"/>
          </a:xfrm>
          <a:prstGeom prst="rect">
            <a:avLst/>
          </a:prstGeom>
          <a:ln w="12700">
            <a:miter lim="400000"/>
          </a:ln>
        </p:spPr>
      </p:pic>
      <p:pic>
        <p:nvPicPr>
          <p:cNvPr id="93" name="image41.png"/>
          <p:cNvPicPr>
            <a:picLocks noChangeAspect="1"/>
          </p:cNvPicPr>
          <p:nvPr/>
        </p:nvPicPr>
        <p:blipFill>
          <a:blip r:embed="rId16">
            <a:extLst/>
          </a:blip>
          <a:stretch>
            <a:fillRect/>
          </a:stretch>
        </p:blipFill>
        <p:spPr>
          <a:xfrm>
            <a:off x="6645856" y="4037144"/>
            <a:ext cx="662613" cy="520626"/>
          </a:xfrm>
          <a:prstGeom prst="rect">
            <a:avLst/>
          </a:prstGeom>
          <a:ln w="12700">
            <a:miter lim="400000"/>
          </a:ln>
        </p:spPr>
      </p:pic>
      <p:grpSp>
        <p:nvGrpSpPr>
          <p:cNvPr id="71" name="Group 70"/>
          <p:cNvGrpSpPr/>
          <p:nvPr/>
        </p:nvGrpSpPr>
        <p:grpSpPr>
          <a:xfrm>
            <a:off x="226414" y="3319118"/>
            <a:ext cx="2051587" cy="1277381"/>
            <a:chOff x="226414" y="3319118"/>
            <a:chExt cx="2051587" cy="1277381"/>
          </a:xfrm>
        </p:grpSpPr>
        <p:pic>
          <p:nvPicPr>
            <p:cNvPr id="72" name="image32.png"/>
            <p:cNvPicPr>
              <a:picLocks noChangeAspect="1"/>
            </p:cNvPicPr>
            <p:nvPr/>
          </p:nvPicPr>
          <p:blipFill>
            <a:blip r:embed="rId10">
              <a:extLst/>
            </a:blip>
            <a:stretch>
              <a:fillRect/>
            </a:stretch>
          </p:blipFill>
          <p:spPr>
            <a:xfrm rot="16856755" flipV="1">
              <a:off x="1045790" y="3291887"/>
              <a:ext cx="1204980" cy="1259442"/>
            </a:xfrm>
            <a:prstGeom prst="rect">
              <a:avLst/>
            </a:prstGeom>
            <a:ln w="12700">
              <a:miter lim="400000"/>
            </a:ln>
          </p:spPr>
        </p:pic>
        <p:pic>
          <p:nvPicPr>
            <p:cNvPr id="103" name="Picture 10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104" name="image21.png"/>
            <p:cNvPicPr>
              <a:picLocks noChangeAspect="1"/>
            </p:cNvPicPr>
            <p:nvPr/>
          </p:nvPicPr>
          <p:blipFill>
            <a:blip r:embed="rId12">
              <a:extLst/>
            </a:blip>
            <a:stretch>
              <a:fillRect/>
            </a:stretch>
          </p:blipFill>
          <p:spPr>
            <a:xfrm>
              <a:off x="555218" y="3955430"/>
              <a:ext cx="207606" cy="207606"/>
            </a:xfrm>
            <a:prstGeom prst="rect">
              <a:avLst/>
            </a:prstGeom>
            <a:ln w="12700">
              <a:miter lim="400000"/>
            </a:ln>
          </p:spPr>
        </p:pic>
        <p:pic>
          <p:nvPicPr>
            <p:cNvPr id="108" name="image21.png"/>
            <p:cNvPicPr>
              <a:picLocks noChangeAspect="1"/>
            </p:cNvPicPr>
            <p:nvPr/>
          </p:nvPicPr>
          <p:blipFill>
            <a:blip r:embed="rId12">
              <a:extLst/>
            </a:blip>
            <a:stretch>
              <a:fillRect/>
            </a:stretch>
          </p:blipFill>
          <p:spPr>
            <a:xfrm>
              <a:off x="464177" y="4059340"/>
              <a:ext cx="207605" cy="207606"/>
            </a:xfrm>
            <a:prstGeom prst="rect">
              <a:avLst/>
            </a:prstGeom>
            <a:ln w="12700">
              <a:miter lim="400000"/>
            </a:ln>
          </p:spPr>
        </p:pic>
        <p:pic>
          <p:nvPicPr>
            <p:cNvPr id="113" name="image21.png"/>
            <p:cNvPicPr>
              <a:picLocks noChangeAspect="1"/>
            </p:cNvPicPr>
            <p:nvPr/>
          </p:nvPicPr>
          <p:blipFill>
            <a:blip r:embed="rId12">
              <a:extLst/>
            </a:blip>
            <a:stretch>
              <a:fillRect/>
            </a:stretch>
          </p:blipFill>
          <p:spPr>
            <a:xfrm>
              <a:off x="731267" y="3981016"/>
              <a:ext cx="207607" cy="207606"/>
            </a:xfrm>
            <a:prstGeom prst="rect">
              <a:avLst/>
            </a:prstGeom>
            <a:ln w="12700">
              <a:miter lim="400000"/>
            </a:ln>
          </p:spPr>
        </p:pic>
        <p:pic>
          <p:nvPicPr>
            <p:cNvPr id="116" name="image21.png"/>
            <p:cNvPicPr>
              <a:picLocks noChangeAspect="1"/>
            </p:cNvPicPr>
            <p:nvPr/>
          </p:nvPicPr>
          <p:blipFill>
            <a:blip r:embed="rId12">
              <a:extLst/>
            </a:blip>
            <a:stretch>
              <a:fillRect/>
            </a:stretch>
          </p:blipFill>
          <p:spPr>
            <a:xfrm>
              <a:off x="751610" y="4091760"/>
              <a:ext cx="207605" cy="207606"/>
            </a:xfrm>
            <a:prstGeom prst="rect">
              <a:avLst/>
            </a:prstGeom>
            <a:ln w="12700">
              <a:miter lim="400000"/>
            </a:ln>
          </p:spPr>
        </p:pic>
        <p:pic>
          <p:nvPicPr>
            <p:cNvPr id="117" name="image21.png"/>
            <p:cNvPicPr>
              <a:picLocks noChangeAspect="1"/>
            </p:cNvPicPr>
            <p:nvPr/>
          </p:nvPicPr>
          <p:blipFill>
            <a:blip r:embed="rId12">
              <a:extLst/>
            </a:blip>
            <a:stretch>
              <a:fillRect/>
            </a:stretch>
          </p:blipFill>
          <p:spPr>
            <a:xfrm>
              <a:off x="599536" y="4110324"/>
              <a:ext cx="207605" cy="207607"/>
            </a:xfrm>
            <a:prstGeom prst="rect">
              <a:avLst/>
            </a:prstGeom>
            <a:ln w="12700">
              <a:miter lim="400000"/>
            </a:ln>
          </p:spPr>
        </p:pic>
      </p:grpSp>
    </p:spTree>
    <p:extLst>
      <p:ext uri="{BB962C8B-B14F-4D97-AF65-F5344CB8AC3E}">
        <p14:creationId xmlns:p14="http://schemas.microsoft.com/office/powerpoint/2010/main" val="128299595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01-MitoAn-bg(RedTint1b).png"/>
          <p:cNvPicPr>
            <a:picLocks noChangeAspect="1"/>
          </p:cNvPicPr>
          <p:nvPr/>
        </p:nvPicPr>
        <p:blipFill rotWithShape="1">
          <a:blip r:embed="rId3">
            <a:extLst/>
          </a:blip>
          <a:srcRect l="4934" r="6024" b="12794"/>
          <a:stretch/>
        </p:blipFill>
        <p:spPr>
          <a:xfrm>
            <a:off x="1" y="141369"/>
            <a:ext cx="9144000" cy="6716632"/>
          </a:xfrm>
          <a:prstGeom prst="rect">
            <a:avLst/>
          </a:prstGeom>
          <a:ln w="12700">
            <a:miter lim="400000"/>
          </a:ln>
        </p:spPr>
      </p:pic>
      <p:pic>
        <p:nvPicPr>
          <p:cNvPr id="114" name="image19.png"/>
          <p:cNvPicPr>
            <a:picLocks noChangeAspect="1"/>
          </p:cNvPicPr>
          <p:nvPr/>
        </p:nvPicPr>
        <p:blipFill>
          <a:blip r:embed="rId4">
            <a:extLst/>
          </a:blip>
          <a:stretch>
            <a:fillRect/>
          </a:stretch>
        </p:blipFill>
        <p:spPr>
          <a:xfrm rot="842793">
            <a:off x="1918024" y="2692273"/>
            <a:ext cx="3266091" cy="2596896"/>
          </a:xfrm>
          <a:prstGeom prst="rect">
            <a:avLst/>
          </a:prstGeom>
          <a:ln w="12700">
            <a:miter lim="400000"/>
          </a:ln>
        </p:spPr>
      </p:pic>
      <p:pic>
        <p:nvPicPr>
          <p:cNvPr id="84" name="Picture 83" descr="01-MitoAn-TransBlack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pic>
        <p:nvPicPr>
          <p:cNvPr id="561" name="image4.png"/>
          <p:cNvPicPr>
            <a:picLocks noChangeAspect="1"/>
          </p:cNvPicPr>
          <p:nvPr/>
        </p:nvPicPr>
        <p:blipFill>
          <a:blip r:embed="rId6">
            <a:extLst/>
          </a:blip>
          <a:stretch>
            <a:fillRect/>
          </a:stretch>
        </p:blipFill>
        <p:spPr>
          <a:xfrm>
            <a:off x="0" y="-15549"/>
            <a:ext cx="9144001" cy="846943"/>
          </a:xfrm>
          <a:prstGeom prst="rect">
            <a:avLst/>
          </a:prstGeom>
          <a:ln w="12700">
            <a:miter lim="400000"/>
          </a:ln>
        </p:spPr>
      </p:pic>
      <p:sp>
        <p:nvSpPr>
          <p:cNvPr id="565" name="Shape 565"/>
          <p:cNvSpPr/>
          <p:nvPr/>
        </p:nvSpPr>
        <p:spPr>
          <a:xfrm>
            <a:off x="203199" y="400403"/>
            <a:ext cx="9779001" cy="3775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lang="en-US" dirty="0" err="1"/>
              <a:t>Hyperoxia</a:t>
            </a:r>
            <a:r>
              <a:rPr lang="en-US" dirty="0"/>
              <a:t>: </a:t>
            </a:r>
            <a:r>
              <a:rPr lang="en-US" dirty="0">
                <a:sym typeface="Wingdings" panose="05000000000000000000" pitchFamily="2" charset="2"/>
              </a:rPr>
              <a:t>More Electron Leakage  More ROS</a:t>
            </a:r>
            <a:endParaRPr lang="en-US" dirty="0"/>
          </a:p>
        </p:txBody>
      </p:sp>
      <p:sp>
        <p:nvSpPr>
          <p:cNvPr id="566" name="Shape 566"/>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cap="all">
                <a:solidFill>
                  <a:srgbClr val="FFFFFF"/>
                </a:solidFill>
                <a:latin typeface="Arial"/>
                <a:ea typeface="Arial"/>
                <a:cs typeface="Arial"/>
                <a:sym typeface="Arial"/>
              </a:defRPr>
            </a:lvl1pPr>
          </a:lstStyle>
          <a:p>
            <a:r>
              <a:rPr dirty="0" err="1">
                <a:solidFill>
                  <a:schemeClr val="bg1"/>
                </a:solidFill>
              </a:rPr>
              <a:t>Hyp</a:t>
            </a:r>
            <a:r>
              <a:rPr lang="en-US" dirty="0" err="1">
                <a:solidFill>
                  <a:schemeClr val="bg1"/>
                </a:solidFill>
              </a:rPr>
              <a:t>ER</a:t>
            </a:r>
            <a:r>
              <a:rPr dirty="0" err="1">
                <a:solidFill>
                  <a:schemeClr val="bg1"/>
                </a:solidFill>
              </a:rPr>
              <a:t>oxia</a:t>
            </a:r>
            <a:endParaRPr dirty="0">
              <a:solidFill>
                <a:schemeClr val="bg1"/>
              </a:solidFill>
            </a:endParaRPr>
          </a:p>
        </p:txBody>
      </p:sp>
      <p:sp>
        <p:nvSpPr>
          <p:cNvPr id="594" name="Shape 594"/>
          <p:cNvSpPr/>
          <p:nvPr/>
        </p:nvSpPr>
        <p:spPr>
          <a:xfrm>
            <a:off x="4572000" y="4562854"/>
            <a:ext cx="4381545"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59"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sp>
        <p:nvSpPr>
          <p:cNvPr id="60" name="TextBox 59"/>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62" name="TextBox 61"/>
          <p:cNvSpPr txBox="1"/>
          <p:nvPr/>
        </p:nvSpPr>
        <p:spPr>
          <a:xfrm rot="20851288">
            <a:off x="1436060" y="1356587"/>
            <a:ext cx="247880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63" name="TextBox 62"/>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64" name="TextBox 63"/>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74"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82" name="image34.png"/>
          <p:cNvPicPr>
            <a:picLocks noChangeAspect="1"/>
          </p:cNvPicPr>
          <p:nvPr/>
        </p:nvPicPr>
        <p:blipFill>
          <a:blip r:embed="rId7">
            <a:extLst/>
          </a:blip>
          <a:stretch>
            <a:fillRect/>
          </a:stretch>
        </p:blipFill>
        <p:spPr>
          <a:xfrm>
            <a:off x="1989368" y="2567046"/>
            <a:ext cx="293056" cy="293056"/>
          </a:xfrm>
          <a:prstGeom prst="rect">
            <a:avLst/>
          </a:prstGeom>
          <a:ln w="12700">
            <a:miter lim="400000"/>
          </a:ln>
        </p:spPr>
      </p:pic>
      <p:pic>
        <p:nvPicPr>
          <p:cNvPr id="83" name="image34.png"/>
          <p:cNvPicPr>
            <a:picLocks noChangeAspect="1"/>
          </p:cNvPicPr>
          <p:nvPr/>
        </p:nvPicPr>
        <p:blipFill>
          <a:blip r:embed="rId7">
            <a:extLst/>
          </a:blip>
          <a:stretch>
            <a:fillRect/>
          </a:stretch>
        </p:blipFill>
        <p:spPr>
          <a:xfrm>
            <a:off x="2339688" y="1994027"/>
            <a:ext cx="293056" cy="293056"/>
          </a:xfrm>
          <a:prstGeom prst="rect">
            <a:avLst/>
          </a:prstGeom>
          <a:ln w="12700">
            <a:miter lim="400000"/>
          </a:ln>
        </p:spPr>
      </p:pic>
      <p:pic>
        <p:nvPicPr>
          <p:cNvPr id="86" name="image34.png"/>
          <p:cNvPicPr>
            <a:picLocks noChangeAspect="1"/>
          </p:cNvPicPr>
          <p:nvPr/>
        </p:nvPicPr>
        <p:blipFill>
          <a:blip r:embed="rId7">
            <a:extLst/>
          </a:blip>
          <a:stretch>
            <a:fillRect/>
          </a:stretch>
        </p:blipFill>
        <p:spPr>
          <a:xfrm>
            <a:off x="3416858" y="1660652"/>
            <a:ext cx="293056" cy="293056"/>
          </a:xfrm>
          <a:prstGeom prst="rect">
            <a:avLst/>
          </a:prstGeom>
          <a:ln w="12700">
            <a:miter lim="400000"/>
          </a:ln>
        </p:spPr>
      </p:pic>
      <p:pic>
        <p:nvPicPr>
          <p:cNvPr id="87" name="image34.png"/>
          <p:cNvPicPr>
            <a:picLocks noChangeAspect="1"/>
          </p:cNvPicPr>
          <p:nvPr/>
        </p:nvPicPr>
        <p:blipFill>
          <a:blip r:embed="rId7">
            <a:extLst/>
          </a:blip>
          <a:stretch>
            <a:fillRect/>
          </a:stretch>
        </p:blipFill>
        <p:spPr>
          <a:xfrm>
            <a:off x="6731975" y="2498257"/>
            <a:ext cx="293056" cy="293057"/>
          </a:xfrm>
          <a:prstGeom prst="rect">
            <a:avLst/>
          </a:prstGeom>
          <a:ln w="12700">
            <a:miter lim="400000"/>
          </a:ln>
        </p:spPr>
      </p:pic>
      <p:pic>
        <p:nvPicPr>
          <p:cNvPr id="88" name="image28.png"/>
          <p:cNvPicPr>
            <a:picLocks noChangeAspect="1"/>
          </p:cNvPicPr>
          <p:nvPr/>
        </p:nvPicPr>
        <p:blipFill>
          <a:blip r:embed="rId8">
            <a:extLst/>
          </a:blip>
          <a:stretch>
            <a:fillRect/>
          </a:stretch>
        </p:blipFill>
        <p:spPr>
          <a:xfrm>
            <a:off x="6595288" y="1158170"/>
            <a:ext cx="594525" cy="1224188"/>
          </a:xfrm>
          <a:prstGeom prst="rect">
            <a:avLst/>
          </a:prstGeom>
          <a:ln w="12700">
            <a:miter lim="400000"/>
          </a:ln>
        </p:spPr>
      </p:pic>
      <p:pic>
        <p:nvPicPr>
          <p:cNvPr id="89" name="image35.png"/>
          <p:cNvPicPr>
            <a:picLocks noChangeAspect="1"/>
          </p:cNvPicPr>
          <p:nvPr/>
        </p:nvPicPr>
        <p:blipFill>
          <a:blip r:embed="rId9">
            <a:extLst/>
          </a:blip>
          <a:stretch>
            <a:fillRect/>
          </a:stretch>
        </p:blipFill>
        <p:spPr>
          <a:xfrm rot="10793218">
            <a:off x="6704196" y="1091631"/>
            <a:ext cx="348613" cy="1412752"/>
          </a:xfrm>
          <a:prstGeom prst="rect">
            <a:avLst/>
          </a:prstGeom>
          <a:ln w="12700">
            <a:miter lim="400000"/>
          </a:ln>
        </p:spPr>
      </p:pic>
      <p:pic>
        <p:nvPicPr>
          <p:cNvPr id="90" name="image34.png"/>
          <p:cNvPicPr>
            <a:picLocks noChangeAspect="1"/>
          </p:cNvPicPr>
          <p:nvPr/>
        </p:nvPicPr>
        <p:blipFill>
          <a:blip r:embed="rId7">
            <a:extLst/>
          </a:blip>
          <a:stretch>
            <a:fillRect/>
          </a:stretch>
        </p:blipFill>
        <p:spPr>
          <a:xfrm>
            <a:off x="4629371" y="1393749"/>
            <a:ext cx="293056" cy="293056"/>
          </a:xfrm>
          <a:prstGeom prst="rect">
            <a:avLst/>
          </a:prstGeom>
          <a:ln w="12700">
            <a:miter lim="400000"/>
          </a:ln>
        </p:spPr>
      </p:pic>
      <p:pic>
        <p:nvPicPr>
          <p:cNvPr id="91" name="image34.png"/>
          <p:cNvPicPr>
            <a:picLocks noChangeAspect="1"/>
          </p:cNvPicPr>
          <p:nvPr/>
        </p:nvPicPr>
        <p:blipFill>
          <a:blip r:embed="rId7">
            <a:extLst/>
          </a:blip>
          <a:stretch>
            <a:fillRect/>
          </a:stretch>
        </p:blipFill>
        <p:spPr>
          <a:xfrm>
            <a:off x="5158935" y="1097236"/>
            <a:ext cx="293056" cy="293056"/>
          </a:xfrm>
          <a:prstGeom prst="rect">
            <a:avLst/>
          </a:prstGeom>
          <a:ln w="12700">
            <a:miter lim="400000"/>
          </a:ln>
        </p:spPr>
      </p:pic>
      <p:pic>
        <p:nvPicPr>
          <p:cNvPr id="94" name="image35.png"/>
          <p:cNvPicPr>
            <a:picLocks noChangeAspect="1"/>
          </p:cNvPicPr>
          <p:nvPr/>
        </p:nvPicPr>
        <p:blipFill>
          <a:blip r:embed="rId9">
            <a:extLst/>
          </a:blip>
          <a:stretch>
            <a:fillRect/>
          </a:stretch>
        </p:blipFill>
        <p:spPr>
          <a:xfrm rot="20116360">
            <a:off x="3321999" y="2212345"/>
            <a:ext cx="348612" cy="1412751"/>
          </a:xfrm>
          <a:prstGeom prst="rect">
            <a:avLst/>
          </a:prstGeom>
          <a:ln w="12700">
            <a:miter lim="400000"/>
          </a:ln>
        </p:spPr>
      </p:pic>
      <p:pic>
        <p:nvPicPr>
          <p:cNvPr id="95" name="image35.png"/>
          <p:cNvPicPr>
            <a:picLocks noChangeAspect="1"/>
          </p:cNvPicPr>
          <p:nvPr/>
        </p:nvPicPr>
        <p:blipFill>
          <a:blip r:embed="rId9">
            <a:extLst/>
          </a:blip>
          <a:stretch>
            <a:fillRect/>
          </a:stretch>
        </p:blipFill>
        <p:spPr>
          <a:xfrm rot="20116360">
            <a:off x="2649137" y="2493214"/>
            <a:ext cx="348612" cy="1412751"/>
          </a:xfrm>
          <a:prstGeom prst="rect">
            <a:avLst/>
          </a:prstGeom>
          <a:ln w="12700">
            <a:miter lim="400000"/>
          </a:ln>
        </p:spPr>
      </p:pic>
      <p:pic>
        <p:nvPicPr>
          <p:cNvPr id="96" name="image35.png"/>
          <p:cNvPicPr>
            <a:picLocks noChangeAspect="1"/>
          </p:cNvPicPr>
          <p:nvPr/>
        </p:nvPicPr>
        <p:blipFill>
          <a:blip r:embed="rId9">
            <a:extLst/>
          </a:blip>
          <a:stretch>
            <a:fillRect/>
          </a:stretch>
        </p:blipFill>
        <p:spPr>
          <a:xfrm rot="20116360">
            <a:off x="3968763" y="1891049"/>
            <a:ext cx="348612" cy="1412751"/>
          </a:xfrm>
          <a:prstGeom prst="rect">
            <a:avLst/>
          </a:prstGeom>
          <a:ln w="12700">
            <a:miter lim="400000"/>
          </a:ln>
        </p:spPr>
      </p:pic>
      <p:pic>
        <p:nvPicPr>
          <p:cNvPr id="100" name="image32.png"/>
          <p:cNvPicPr>
            <a:picLocks noChangeAspect="1"/>
          </p:cNvPicPr>
          <p:nvPr/>
        </p:nvPicPr>
        <p:blipFill>
          <a:blip r:embed="rId10">
            <a:extLst/>
          </a:blip>
          <a:stretch>
            <a:fillRect/>
          </a:stretch>
        </p:blipFill>
        <p:spPr>
          <a:xfrm rot="3379789">
            <a:off x="4559976" y="1827820"/>
            <a:ext cx="1140083" cy="1191612"/>
          </a:xfrm>
          <a:prstGeom prst="rect">
            <a:avLst/>
          </a:prstGeom>
          <a:ln w="12700">
            <a:miter lim="400000"/>
          </a:ln>
        </p:spPr>
      </p:pic>
      <p:pic>
        <p:nvPicPr>
          <p:cNvPr id="102" name="image34.png"/>
          <p:cNvPicPr>
            <a:picLocks noChangeAspect="1"/>
          </p:cNvPicPr>
          <p:nvPr/>
        </p:nvPicPr>
        <p:blipFill>
          <a:blip r:embed="rId7">
            <a:extLst/>
          </a:blip>
          <a:stretch>
            <a:fillRect/>
          </a:stretch>
        </p:blipFill>
        <p:spPr>
          <a:xfrm>
            <a:off x="6731975" y="1048617"/>
            <a:ext cx="293056" cy="293056"/>
          </a:xfrm>
          <a:prstGeom prst="rect">
            <a:avLst/>
          </a:prstGeom>
          <a:ln w="12700">
            <a:miter lim="400000"/>
          </a:ln>
        </p:spPr>
      </p:pic>
      <p:pic>
        <p:nvPicPr>
          <p:cNvPr id="113" name="image15.png"/>
          <p:cNvPicPr>
            <a:picLocks noChangeAspect="1"/>
          </p:cNvPicPr>
          <p:nvPr/>
        </p:nvPicPr>
        <p:blipFill>
          <a:blip r:embed="rId11">
            <a:extLst/>
          </a:blip>
          <a:stretch>
            <a:fillRect/>
          </a:stretch>
        </p:blipFill>
        <p:spPr>
          <a:xfrm>
            <a:off x="2401676" y="4560370"/>
            <a:ext cx="3508689" cy="1998330"/>
          </a:xfrm>
          <a:prstGeom prst="rect">
            <a:avLst/>
          </a:prstGeom>
          <a:ln w="12700">
            <a:miter lim="400000"/>
          </a:ln>
        </p:spPr>
      </p:pic>
      <p:pic>
        <p:nvPicPr>
          <p:cNvPr id="115" name="image42.png"/>
          <p:cNvPicPr>
            <a:picLocks noChangeAspect="1"/>
          </p:cNvPicPr>
          <p:nvPr/>
        </p:nvPicPr>
        <p:blipFill>
          <a:blip r:embed="rId12">
            <a:extLst/>
          </a:blip>
          <a:stretch>
            <a:fillRect/>
          </a:stretch>
        </p:blipFill>
        <p:spPr>
          <a:xfrm>
            <a:off x="3743217" y="4736347"/>
            <a:ext cx="691611" cy="432258"/>
          </a:xfrm>
          <a:prstGeom prst="rect">
            <a:avLst/>
          </a:prstGeom>
          <a:ln w="12700">
            <a:miter lim="400000"/>
          </a:ln>
        </p:spPr>
      </p:pic>
      <p:pic>
        <p:nvPicPr>
          <p:cNvPr id="117" name="image34.png"/>
          <p:cNvPicPr>
            <a:picLocks noChangeAspect="1"/>
          </p:cNvPicPr>
          <p:nvPr/>
        </p:nvPicPr>
        <p:blipFill>
          <a:blip r:embed="rId7">
            <a:extLst/>
          </a:blip>
          <a:stretch>
            <a:fillRect/>
          </a:stretch>
        </p:blipFill>
        <p:spPr>
          <a:xfrm>
            <a:off x="4299063" y="4490110"/>
            <a:ext cx="293056" cy="293057"/>
          </a:xfrm>
          <a:prstGeom prst="rect">
            <a:avLst/>
          </a:prstGeom>
          <a:ln w="12700">
            <a:miter lim="400000"/>
          </a:ln>
        </p:spPr>
      </p:pic>
      <p:pic>
        <p:nvPicPr>
          <p:cNvPr id="119" name="image21.png"/>
          <p:cNvPicPr>
            <a:picLocks noChangeAspect="1"/>
          </p:cNvPicPr>
          <p:nvPr/>
        </p:nvPicPr>
        <p:blipFill>
          <a:blip r:embed="rId13">
            <a:extLst/>
          </a:blip>
          <a:stretch>
            <a:fillRect/>
          </a:stretch>
        </p:blipFill>
        <p:spPr>
          <a:xfrm>
            <a:off x="3656264" y="3818650"/>
            <a:ext cx="199155" cy="199156"/>
          </a:xfrm>
          <a:prstGeom prst="rect">
            <a:avLst/>
          </a:prstGeom>
          <a:ln w="12700">
            <a:miter lim="400000"/>
          </a:ln>
        </p:spPr>
      </p:pic>
      <p:pic>
        <p:nvPicPr>
          <p:cNvPr id="120" name="image21.png"/>
          <p:cNvPicPr>
            <a:picLocks noChangeAspect="1"/>
          </p:cNvPicPr>
          <p:nvPr/>
        </p:nvPicPr>
        <p:blipFill>
          <a:blip r:embed="rId13">
            <a:extLst/>
          </a:blip>
          <a:stretch>
            <a:fillRect/>
          </a:stretch>
        </p:blipFill>
        <p:spPr>
          <a:xfrm>
            <a:off x="3120870" y="4609468"/>
            <a:ext cx="199156" cy="199156"/>
          </a:xfrm>
          <a:prstGeom prst="rect">
            <a:avLst/>
          </a:prstGeom>
          <a:ln w="12700">
            <a:miter lim="400000"/>
          </a:ln>
        </p:spPr>
      </p:pic>
      <p:pic>
        <p:nvPicPr>
          <p:cNvPr id="98" name="image34.png"/>
          <p:cNvPicPr>
            <a:picLocks noChangeAspect="1"/>
          </p:cNvPicPr>
          <p:nvPr/>
        </p:nvPicPr>
        <p:blipFill>
          <a:blip r:embed="rId7">
            <a:extLst/>
          </a:blip>
          <a:stretch>
            <a:fillRect/>
          </a:stretch>
        </p:blipFill>
        <p:spPr>
          <a:xfrm>
            <a:off x="2936452" y="3609785"/>
            <a:ext cx="293056" cy="293056"/>
          </a:xfrm>
          <a:prstGeom prst="rect">
            <a:avLst/>
          </a:prstGeom>
          <a:ln w="12700">
            <a:miter lim="400000"/>
          </a:ln>
        </p:spPr>
      </p:pic>
      <p:pic>
        <p:nvPicPr>
          <p:cNvPr id="97" name="image34.png"/>
          <p:cNvPicPr>
            <a:picLocks noChangeAspect="1"/>
          </p:cNvPicPr>
          <p:nvPr/>
        </p:nvPicPr>
        <p:blipFill>
          <a:blip r:embed="rId7">
            <a:extLst/>
          </a:blip>
          <a:stretch>
            <a:fillRect/>
          </a:stretch>
        </p:blipFill>
        <p:spPr>
          <a:xfrm>
            <a:off x="3609314" y="3328916"/>
            <a:ext cx="293056" cy="293056"/>
          </a:xfrm>
          <a:prstGeom prst="rect">
            <a:avLst/>
          </a:prstGeom>
          <a:ln w="12700">
            <a:miter lim="400000"/>
          </a:ln>
        </p:spPr>
      </p:pic>
      <p:pic>
        <p:nvPicPr>
          <p:cNvPr id="99" name="image34.png"/>
          <p:cNvPicPr>
            <a:picLocks noChangeAspect="1"/>
          </p:cNvPicPr>
          <p:nvPr/>
        </p:nvPicPr>
        <p:blipFill>
          <a:blip r:embed="rId7">
            <a:extLst/>
          </a:blip>
          <a:stretch>
            <a:fillRect/>
          </a:stretch>
        </p:blipFill>
        <p:spPr>
          <a:xfrm>
            <a:off x="4256078" y="3007620"/>
            <a:ext cx="293056" cy="293056"/>
          </a:xfrm>
          <a:prstGeom prst="rect">
            <a:avLst/>
          </a:prstGeom>
          <a:ln w="12700">
            <a:miter lim="400000"/>
          </a:ln>
        </p:spPr>
      </p:pic>
      <p:pic>
        <p:nvPicPr>
          <p:cNvPr id="127" name="image21.png"/>
          <p:cNvPicPr>
            <a:picLocks noChangeAspect="1"/>
          </p:cNvPicPr>
          <p:nvPr/>
        </p:nvPicPr>
        <p:blipFill>
          <a:blip r:embed="rId13">
            <a:extLst/>
          </a:blip>
          <a:stretch>
            <a:fillRect/>
          </a:stretch>
        </p:blipFill>
        <p:spPr>
          <a:xfrm>
            <a:off x="3320026" y="3754642"/>
            <a:ext cx="199155" cy="199156"/>
          </a:xfrm>
          <a:prstGeom prst="rect">
            <a:avLst/>
          </a:prstGeom>
          <a:ln w="12700">
            <a:miter lim="400000"/>
          </a:ln>
        </p:spPr>
      </p:pic>
      <p:pic>
        <p:nvPicPr>
          <p:cNvPr id="129" name="image21.png"/>
          <p:cNvPicPr>
            <a:picLocks noChangeAspect="1"/>
          </p:cNvPicPr>
          <p:nvPr/>
        </p:nvPicPr>
        <p:blipFill>
          <a:blip r:embed="rId13">
            <a:extLst/>
          </a:blip>
          <a:stretch>
            <a:fillRect/>
          </a:stretch>
        </p:blipFill>
        <p:spPr>
          <a:xfrm>
            <a:off x="4529793" y="4783167"/>
            <a:ext cx="199155" cy="199156"/>
          </a:xfrm>
          <a:prstGeom prst="rect">
            <a:avLst/>
          </a:prstGeom>
          <a:ln w="12700">
            <a:miter lim="400000"/>
          </a:ln>
        </p:spPr>
      </p:pic>
      <p:pic>
        <p:nvPicPr>
          <p:cNvPr id="105" name="image21.png"/>
          <p:cNvPicPr>
            <a:picLocks noChangeAspect="1"/>
          </p:cNvPicPr>
          <p:nvPr/>
        </p:nvPicPr>
        <p:blipFill>
          <a:blip r:embed="rId13">
            <a:extLst/>
          </a:blip>
          <a:stretch>
            <a:fillRect/>
          </a:stretch>
        </p:blipFill>
        <p:spPr>
          <a:xfrm>
            <a:off x="5657486" y="2040977"/>
            <a:ext cx="199156" cy="199156"/>
          </a:xfrm>
          <a:prstGeom prst="rect">
            <a:avLst/>
          </a:prstGeom>
          <a:ln w="12700">
            <a:miter lim="400000"/>
          </a:ln>
        </p:spPr>
      </p:pic>
      <p:pic>
        <p:nvPicPr>
          <p:cNvPr id="107" name="image21.png"/>
          <p:cNvPicPr>
            <a:picLocks noChangeAspect="1"/>
          </p:cNvPicPr>
          <p:nvPr/>
        </p:nvPicPr>
        <p:blipFill>
          <a:blip r:embed="rId13">
            <a:extLst/>
          </a:blip>
          <a:stretch>
            <a:fillRect/>
          </a:stretch>
        </p:blipFill>
        <p:spPr>
          <a:xfrm>
            <a:off x="5994706" y="2305570"/>
            <a:ext cx="199156" cy="199156"/>
          </a:xfrm>
          <a:prstGeom prst="rect">
            <a:avLst/>
          </a:prstGeom>
          <a:ln w="12700">
            <a:miter lim="400000"/>
          </a:ln>
        </p:spPr>
      </p:pic>
      <p:pic>
        <p:nvPicPr>
          <p:cNvPr id="109" name="image21.png"/>
          <p:cNvPicPr>
            <a:picLocks noChangeAspect="1"/>
          </p:cNvPicPr>
          <p:nvPr/>
        </p:nvPicPr>
        <p:blipFill>
          <a:blip r:embed="rId13">
            <a:extLst/>
          </a:blip>
          <a:stretch>
            <a:fillRect/>
          </a:stretch>
        </p:blipFill>
        <p:spPr>
          <a:xfrm>
            <a:off x="6354564" y="2437168"/>
            <a:ext cx="199156" cy="199156"/>
          </a:xfrm>
          <a:prstGeom prst="rect">
            <a:avLst/>
          </a:prstGeom>
          <a:ln w="12700">
            <a:miter lim="400000"/>
          </a:ln>
        </p:spPr>
      </p:pic>
      <p:pic>
        <p:nvPicPr>
          <p:cNvPr id="137" name="image44.png"/>
          <p:cNvPicPr>
            <a:picLocks noChangeAspect="1"/>
          </p:cNvPicPr>
          <p:nvPr/>
        </p:nvPicPr>
        <p:blipFill>
          <a:blip r:embed="rId14">
            <a:extLst/>
          </a:blip>
          <a:stretch>
            <a:fillRect/>
          </a:stretch>
        </p:blipFill>
        <p:spPr>
          <a:xfrm>
            <a:off x="2606372" y="5096493"/>
            <a:ext cx="837136" cy="544141"/>
          </a:xfrm>
          <a:prstGeom prst="rect">
            <a:avLst/>
          </a:prstGeom>
          <a:ln w="12700">
            <a:miter lim="400000"/>
          </a:ln>
        </p:spPr>
      </p:pic>
      <p:pic>
        <p:nvPicPr>
          <p:cNvPr id="138" name="image45.png"/>
          <p:cNvPicPr>
            <a:picLocks noChangeAspect="1"/>
          </p:cNvPicPr>
          <p:nvPr/>
        </p:nvPicPr>
        <p:blipFill>
          <a:blip r:embed="rId15">
            <a:extLst/>
          </a:blip>
          <a:stretch>
            <a:fillRect/>
          </a:stretch>
        </p:blipFill>
        <p:spPr>
          <a:xfrm>
            <a:off x="3563615" y="5395406"/>
            <a:ext cx="700471" cy="502589"/>
          </a:xfrm>
          <a:prstGeom prst="rect">
            <a:avLst/>
          </a:prstGeom>
          <a:ln w="12700">
            <a:miter lim="400000"/>
          </a:ln>
        </p:spPr>
      </p:pic>
      <p:pic>
        <p:nvPicPr>
          <p:cNvPr id="139" name="image44.png"/>
          <p:cNvPicPr>
            <a:picLocks noChangeAspect="1"/>
          </p:cNvPicPr>
          <p:nvPr/>
        </p:nvPicPr>
        <p:blipFill>
          <a:blip r:embed="rId14">
            <a:extLst/>
          </a:blip>
          <a:stretch>
            <a:fillRect/>
          </a:stretch>
        </p:blipFill>
        <p:spPr>
          <a:xfrm>
            <a:off x="4357331" y="5252782"/>
            <a:ext cx="837136" cy="544141"/>
          </a:xfrm>
          <a:prstGeom prst="rect">
            <a:avLst/>
          </a:prstGeom>
          <a:ln w="12700">
            <a:miter lim="400000"/>
          </a:ln>
        </p:spPr>
      </p:pic>
      <p:pic>
        <p:nvPicPr>
          <p:cNvPr id="140" name="image47.png"/>
          <p:cNvPicPr>
            <a:picLocks noChangeAspect="1"/>
          </p:cNvPicPr>
          <p:nvPr/>
        </p:nvPicPr>
        <p:blipFill>
          <a:blip r:embed="rId16">
            <a:extLst/>
          </a:blip>
          <a:stretch>
            <a:fillRect/>
          </a:stretch>
        </p:blipFill>
        <p:spPr>
          <a:xfrm>
            <a:off x="2879448" y="5872953"/>
            <a:ext cx="569444" cy="447421"/>
          </a:xfrm>
          <a:prstGeom prst="rect">
            <a:avLst/>
          </a:prstGeom>
          <a:ln w="12700">
            <a:miter lim="400000"/>
          </a:ln>
        </p:spPr>
      </p:pic>
      <p:pic>
        <p:nvPicPr>
          <p:cNvPr id="141" name="image47.png"/>
          <p:cNvPicPr>
            <a:picLocks noChangeAspect="1"/>
          </p:cNvPicPr>
          <p:nvPr/>
        </p:nvPicPr>
        <p:blipFill>
          <a:blip r:embed="rId16">
            <a:extLst/>
          </a:blip>
          <a:stretch>
            <a:fillRect/>
          </a:stretch>
        </p:blipFill>
        <p:spPr>
          <a:xfrm>
            <a:off x="5245920" y="5416923"/>
            <a:ext cx="569444" cy="447421"/>
          </a:xfrm>
          <a:prstGeom prst="rect">
            <a:avLst/>
          </a:prstGeom>
          <a:ln w="12700">
            <a:miter lim="400000"/>
          </a:ln>
        </p:spPr>
      </p:pic>
      <p:pic>
        <p:nvPicPr>
          <p:cNvPr id="142" name="image41.png"/>
          <p:cNvPicPr>
            <a:picLocks noChangeAspect="1"/>
          </p:cNvPicPr>
          <p:nvPr/>
        </p:nvPicPr>
        <p:blipFill>
          <a:blip r:embed="rId17">
            <a:extLst/>
          </a:blip>
          <a:stretch>
            <a:fillRect/>
          </a:stretch>
        </p:blipFill>
        <p:spPr>
          <a:xfrm>
            <a:off x="4922427" y="4736347"/>
            <a:ext cx="657280" cy="516435"/>
          </a:xfrm>
          <a:prstGeom prst="rect">
            <a:avLst/>
          </a:prstGeom>
          <a:ln w="12700">
            <a:miter lim="400000"/>
          </a:ln>
        </p:spPr>
      </p:pic>
      <p:pic>
        <p:nvPicPr>
          <p:cNvPr id="143" name="image41.png"/>
          <p:cNvPicPr>
            <a:picLocks noChangeAspect="1"/>
          </p:cNvPicPr>
          <p:nvPr/>
        </p:nvPicPr>
        <p:blipFill>
          <a:blip r:embed="rId17">
            <a:extLst/>
          </a:blip>
          <a:stretch>
            <a:fillRect/>
          </a:stretch>
        </p:blipFill>
        <p:spPr>
          <a:xfrm>
            <a:off x="3743217" y="6010780"/>
            <a:ext cx="657280" cy="516435"/>
          </a:xfrm>
          <a:prstGeom prst="rect">
            <a:avLst/>
          </a:prstGeom>
          <a:ln w="12700">
            <a:miter lim="400000"/>
          </a:ln>
        </p:spPr>
      </p:pic>
      <p:pic>
        <p:nvPicPr>
          <p:cNvPr id="144" name="image45.png"/>
          <p:cNvPicPr>
            <a:picLocks noChangeAspect="1"/>
          </p:cNvPicPr>
          <p:nvPr/>
        </p:nvPicPr>
        <p:blipFill>
          <a:blip r:embed="rId15">
            <a:extLst/>
          </a:blip>
          <a:stretch>
            <a:fillRect/>
          </a:stretch>
        </p:blipFill>
        <p:spPr>
          <a:xfrm>
            <a:off x="4572336" y="5873784"/>
            <a:ext cx="700471" cy="502589"/>
          </a:xfrm>
          <a:prstGeom prst="rect">
            <a:avLst/>
          </a:prstGeom>
          <a:ln w="12700">
            <a:miter lim="400000"/>
          </a:ln>
        </p:spPr>
      </p:pic>
      <p:pic>
        <p:nvPicPr>
          <p:cNvPr id="110" name="image37.png"/>
          <p:cNvPicPr>
            <a:picLocks noChangeAspect="1"/>
          </p:cNvPicPr>
          <p:nvPr/>
        </p:nvPicPr>
        <p:blipFill>
          <a:blip r:embed="rId18">
            <a:extLst/>
          </a:blip>
          <a:stretch>
            <a:fillRect/>
          </a:stretch>
        </p:blipFill>
        <p:spPr>
          <a:xfrm>
            <a:off x="6719844" y="1840869"/>
            <a:ext cx="1332024" cy="1372275"/>
          </a:xfrm>
          <a:prstGeom prst="rect">
            <a:avLst/>
          </a:prstGeom>
          <a:ln w="12700">
            <a:miter lim="400000"/>
          </a:ln>
        </p:spPr>
      </p:pic>
      <p:pic>
        <p:nvPicPr>
          <p:cNvPr id="111" name="Picture 110" descr="NEW-ATP-blue.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97211" y="2218300"/>
            <a:ext cx="514405" cy="590515"/>
          </a:xfrm>
          <a:prstGeom prst="rect">
            <a:avLst/>
          </a:prstGeom>
        </p:spPr>
      </p:pic>
      <p:pic>
        <p:nvPicPr>
          <p:cNvPr id="112" name="Picture 111" descr="NEW-ATP-blue.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18944" y="2514633"/>
            <a:ext cx="514405" cy="590515"/>
          </a:xfrm>
          <a:prstGeom prst="rect">
            <a:avLst/>
          </a:prstGeom>
        </p:spPr>
      </p:pic>
      <p:pic>
        <p:nvPicPr>
          <p:cNvPr id="123" name="Picture 122" descr="NEW-ATP-blue.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26277" y="2925267"/>
            <a:ext cx="514405" cy="590515"/>
          </a:xfrm>
          <a:prstGeom prst="rect">
            <a:avLst/>
          </a:prstGeom>
        </p:spPr>
      </p:pic>
      <p:pic>
        <p:nvPicPr>
          <p:cNvPr id="124" name="Picture 123" descr="NEW-ATP-blue.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48010" y="3221600"/>
            <a:ext cx="514405" cy="590515"/>
          </a:xfrm>
          <a:prstGeom prst="rect">
            <a:avLst/>
          </a:prstGeom>
        </p:spPr>
      </p:pic>
      <p:pic>
        <p:nvPicPr>
          <p:cNvPr id="151" name="image40.png"/>
          <p:cNvPicPr>
            <a:picLocks noChangeAspect="1"/>
          </p:cNvPicPr>
          <p:nvPr/>
        </p:nvPicPr>
        <p:blipFill>
          <a:blip r:embed="rId20">
            <a:extLst/>
          </a:blip>
          <a:stretch>
            <a:fillRect/>
          </a:stretch>
        </p:blipFill>
        <p:spPr>
          <a:xfrm rot="414811">
            <a:off x="4843022" y="2160670"/>
            <a:ext cx="2423160" cy="1896385"/>
          </a:xfrm>
          <a:prstGeom prst="rect">
            <a:avLst/>
          </a:prstGeom>
          <a:ln w="12700">
            <a:miter lim="400000"/>
          </a:ln>
        </p:spPr>
      </p:pic>
      <p:pic>
        <p:nvPicPr>
          <p:cNvPr id="152" name="image34.png"/>
          <p:cNvPicPr>
            <a:picLocks noChangeAspect="1"/>
          </p:cNvPicPr>
          <p:nvPr/>
        </p:nvPicPr>
        <p:blipFill>
          <a:blip r:embed="rId7">
            <a:extLst/>
          </a:blip>
          <a:stretch>
            <a:fillRect/>
          </a:stretch>
        </p:blipFill>
        <p:spPr>
          <a:xfrm>
            <a:off x="5695648" y="3326596"/>
            <a:ext cx="293056" cy="293056"/>
          </a:xfrm>
          <a:prstGeom prst="rect">
            <a:avLst/>
          </a:prstGeom>
          <a:ln w="12700">
            <a:miter lim="400000"/>
          </a:ln>
        </p:spPr>
      </p:pic>
      <p:pic>
        <p:nvPicPr>
          <p:cNvPr id="153" name="image34.png"/>
          <p:cNvPicPr>
            <a:picLocks noChangeAspect="1"/>
          </p:cNvPicPr>
          <p:nvPr/>
        </p:nvPicPr>
        <p:blipFill>
          <a:blip r:embed="rId7">
            <a:extLst/>
          </a:blip>
          <a:stretch>
            <a:fillRect/>
          </a:stretch>
        </p:blipFill>
        <p:spPr>
          <a:xfrm>
            <a:off x="6499328" y="3485537"/>
            <a:ext cx="293057" cy="293057"/>
          </a:xfrm>
          <a:prstGeom prst="rect">
            <a:avLst/>
          </a:prstGeom>
          <a:ln w="12700">
            <a:miter lim="400000"/>
          </a:ln>
        </p:spPr>
      </p:pic>
      <p:pic>
        <p:nvPicPr>
          <p:cNvPr id="156" name="image42.png"/>
          <p:cNvPicPr>
            <a:picLocks noChangeAspect="1"/>
          </p:cNvPicPr>
          <p:nvPr/>
        </p:nvPicPr>
        <p:blipFill>
          <a:blip r:embed="rId12">
            <a:extLst/>
          </a:blip>
          <a:stretch>
            <a:fillRect/>
          </a:stretch>
        </p:blipFill>
        <p:spPr>
          <a:xfrm>
            <a:off x="6244335" y="2971367"/>
            <a:ext cx="691611" cy="432256"/>
          </a:xfrm>
          <a:prstGeom prst="rect">
            <a:avLst/>
          </a:prstGeom>
          <a:ln w="12700">
            <a:miter lim="400000"/>
          </a:ln>
        </p:spPr>
      </p:pic>
      <p:pic>
        <p:nvPicPr>
          <p:cNvPr id="157" name="image42.png"/>
          <p:cNvPicPr>
            <a:picLocks noChangeAspect="1"/>
          </p:cNvPicPr>
          <p:nvPr/>
        </p:nvPicPr>
        <p:blipFill>
          <a:blip r:embed="rId12">
            <a:extLst/>
          </a:blip>
          <a:stretch>
            <a:fillRect/>
          </a:stretch>
        </p:blipFill>
        <p:spPr>
          <a:xfrm>
            <a:off x="5507021" y="3835633"/>
            <a:ext cx="691611" cy="432256"/>
          </a:xfrm>
          <a:prstGeom prst="rect">
            <a:avLst/>
          </a:prstGeom>
          <a:ln w="12700">
            <a:miter lim="400000"/>
          </a:ln>
        </p:spPr>
      </p:pic>
      <p:pic>
        <p:nvPicPr>
          <p:cNvPr id="160" name="image21.png"/>
          <p:cNvPicPr>
            <a:picLocks noChangeAspect="1"/>
          </p:cNvPicPr>
          <p:nvPr/>
        </p:nvPicPr>
        <p:blipFill>
          <a:blip r:embed="rId13">
            <a:extLst/>
          </a:blip>
          <a:stretch>
            <a:fillRect/>
          </a:stretch>
        </p:blipFill>
        <p:spPr>
          <a:xfrm>
            <a:off x="6308319" y="3812115"/>
            <a:ext cx="199156" cy="199156"/>
          </a:xfrm>
          <a:prstGeom prst="rect">
            <a:avLst/>
          </a:prstGeom>
          <a:ln w="12700">
            <a:miter lim="400000"/>
          </a:ln>
        </p:spPr>
      </p:pic>
      <p:pic>
        <p:nvPicPr>
          <p:cNvPr id="161" name="image34.png"/>
          <p:cNvPicPr>
            <a:picLocks noChangeAspect="1"/>
          </p:cNvPicPr>
          <p:nvPr/>
        </p:nvPicPr>
        <p:blipFill>
          <a:blip r:embed="rId7">
            <a:extLst/>
          </a:blip>
          <a:stretch>
            <a:fillRect/>
          </a:stretch>
        </p:blipFill>
        <p:spPr>
          <a:xfrm>
            <a:off x="6945463" y="3264098"/>
            <a:ext cx="293056" cy="293057"/>
          </a:xfrm>
          <a:prstGeom prst="rect">
            <a:avLst/>
          </a:prstGeom>
          <a:ln w="12700">
            <a:miter lim="400000"/>
          </a:ln>
        </p:spPr>
      </p:pic>
      <p:pic>
        <p:nvPicPr>
          <p:cNvPr id="162" name="image42.png"/>
          <p:cNvPicPr>
            <a:picLocks noChangeAspect="1"/>
          </p:cNvPicPr>
          <p:nvPr/>
        </p:nvPicPr>
        <p:blipFill>
          <a:blip r:embed="rId12">
            <a:extLst/>
          </a:blip>
          <a:stretch>
            <a:fillRect/>
          </a:stretch>
        </p:blipFill>
        <p:spPr>
          <a:xfrm>
            <a:off x="5254820" y="2897955"/>
            <a:ext cx="691611" cy="432256"/>
          </a:xfrm>
          <a:prstGeom prst="rect">
            <a:avLst/>
          </a:prstGeom>
          <a:ln w="12700">
            <a:miter lim="400000"/>
          </a:ln>
        </p:spPr>
      </p:pic>
      <p:pic>
        <p:nvPicPr>
          <p:cNvPr id="130" name="image34.png"/>
          <p:cNvPicPr>
            <a:picLocks noChangeAspect="1"/>
          </p:cNvPicPr>
          <p:nvPr/>
        </p:nvPicPr>
        <p:blipFill>
          <a:blip r:embed="rId7">
            <a:extLst/>
          </a:blip>
          <a:stretch>
            <a:fillRect/>
          </a:stretch>
        </p:blipFill>
        <p:spPr>
          <a:xfrm>
            <a:off x="4236737" y="3489048"/>
            <a:ext cx="293056" cy="293056"/>
          </a:xfrm>
          <a:prstGeom prst="rect">
            <a:avLst/>
          </a:prstGeom>
          <a:ln w="12700">
            <a:miter lim="400000"/>
          </a:ln>
        </p:spPr>
      </p:pic>
      <p:pic>
        <p:nvPicPr>
          <p:cNvPr id="131" name="image21.png"/>
          <p:cNvPicPr>
            <a:picLocks noChangeAspect="1"/>
          </p:cNvPicPr>
          <p:nvPr/>
        </p:nvPicPr>
        <p:blipFill>
          <a:blip r:embed="rId13">
            <a:extLst/>
          </a:blip>
          <a:stretch>
            <a:fillRect/>
          </a:stretch>
        </p:blipFill>
        <p:spPr>
          <a:xfrm>
            <a:off x="3989444" y="3342947"/>
            <a:ext cx="199156" cy="199156"/>
          </a:xfrm>
          <a:prstGeom prst="rect">
            <a:avLst/>
          </a:prstGeom>
          <a:ln w="12700">
            <a:miter lim="400000"/>
          </a:ln>
        </p:spPr>
      </p:pic>
      <p:pic>
        <p:nvPicPr>
          <p:cNvPr id="132" name="image21.png"/>
          <p:cNvPicPr>
            <a:picLocks noChangeAspect="1"/>
          </p:cNvPicPr>
          <p:nvPr/>
        </p:nvPicPr>
        <p:blipFill>
          <a:blip r:embed="rId13">
            <a:extLst/>
          </a:blip>
          <a:stretch>
            <a:fillRect/>
          </a:stretch>
        </p:blipFill>
        <p:spPr>
          <a:xfrm>
            <a:off x="4004139" y="4390532"/>
            <a:ext cx="199155" cy="199156"/>
          </a:xfrm>
          <a:prstGeom prst="rect">
            <a:avLst/>
          </a:prstGeom>
          <a:ln w="12700">
            <a:miter lim="400000"/>
          </a:ln>
        </p:spPr>
      </p:pic>
      <p:pic>
        <p:nvPicPr>
          <p:cNvPr id="133" name="image42.png"/>
          <p:cNvPicPr>
            <a:picLocks noChangeAspect="1"/>
          </p:cNvPicPr>
          <p:nvPr/>
        </p:nvPicPr>
        <p:blipFill>
          <a:blip r:embed="rId12">
            <a:extLst/>
          </a:blip>
          <a:stretch>
            <a:fillRect/>
          </a:stretch>
        </p:blipFill>
        <p:spPr>
          <a:xfrm>
            <a:off x="3121646" y="3988307"/>
            <a:ext cx="691611" cy="432258"/>
          </a:xfrm>
          <a:prstGeom prst="rect">
            <a:avLst/>
          </a:prstGeom>
          <a:ln w="12700">
            <a:miter lim="400000"/>
          </a:ln>
        </p:spPr>
      </p:pic>
      <p:pic>
        <p:nvPicPr>
          <p:cNvPr id="134" name="image21.png"/>
          <p:cNvPicPr>
            <a:picLocks noChangeAspect="1"/>
          </p:cNvPicPr>
          <p:nvPr/>
        </p:nvPicPr>
        <p:blipFill>
          <a:blip r:embed="rId13">
            <a:extLst/>
          </a:blip>
          <a:stretch>
            <a:fillRect/>
          </a:stretch>
        </p:blipFill>
        <p:spPr>
          <a:xfrm>
            <a:off x="3713679" y="4401350"/>
            <a:ext cx="199155" cy="199156"/>
          </a:xfrm>
          <a:prstGeom prst="rect">
            <a:avLst/>
          </a:prstGeom>
          <a:ln w="12700">
            <a:miter lim="400000"/>
          </a:ln>
        </p:spPr>
      </p:pic>
      <p:pic>
        <p:nvPicPr>
          <p:cNvPr id="135" name="image42.png"/>
          <p:cNvPicPr>
            <a:picLocks noChangeAspect="1"/>
          </p:cNvPicPr>
          <p:nvPr/>
        </p:nvPicPr>
        <p:blipFill>
          <a:blip r:embed="rId12">
            <a:extLst/>
          </a:blip>
          <a:stretch>
            <a:fillRect/>
          </a:stretch>
        </p:blipFill>
        <p:spPr>
          <a:xfrm>
            <a:off x="4009967" y="3854220"/>
            <a:ext cx="691611" cy="432258"/>
          </a:xfrm>
          <a:prstGeom prst="rect">
            <a:avLst/>
          </a:prstGeom>
          <a:ln w="12700">
            <a:miter lim="400000"/>
          </a:ln>
        </p:spPr>
      </p:pic>
      <p:pic>
        <p:nvPicPr>
          <p:cNvPr id="136" name="image34.png"/>
          <p:cNvPicPr>
            <a:picLocks noChangeAspect="1"/>
          </p:cNvPicPr>
          <p:nvPr/>
        </p:nvPicPr>
        <p:blipFill>
          <a:blip r:embed="rId7">
            <a:extLst/>
          </a:blip>
          <a:stretch>
            <a:fillRect/>
          </a:stretch>
        </p:blipFill>
        <p:spPr>
          <a:xfrm>
            <a:off x="3396422" y="4667659"/>
            <a:ext cx="293057" cy="293056"/>
          </a:xfrm>
          <a:prstGeom prst="rect">
            <a:avLst/>
          </a:prstGeom>
          <a:ln w="12700">
            <a:miter lim="400000"/>
          </a:ln>
        </p:spPr>
      </p:pic>
      <p:sp>
        <p:nvSpPr>
          <p:cNvPr id="106" name="Shape 926"/>
          <p:cNvSpPr/>
          <p:nvPr/>
        </p:nvSpPr>
        <p:spPr>
          <a:xfrm>
            <a:off x="228599" y="6510326"/>
            <a:ext cx="6534173" cy="33855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defRPr sz="800" b="1">
                <a:solidFill>
                  <a:srgbClr val="535353"/>
                </a:solidFill>
                <a:latin typeface="Arial"/>
                <a:ea typeface="Arial"/>
                <a:cs typeface="Arial"/>
                <a:sym typeface="Arial"/>
              </a:defRPr>
            </a:pPr>
            <a:r>
              <a:rPr dirty="0">
                <a:solidFill>
                  <a:schemeClr val="bg1"/>
                </a:solidFill>
              </a:rPr>
              <a:t>References: 1</a:t>
            </a:r>
            <a:r>
              <a:rPr b="0" dirty="0">
                <a:solidFill>
                  <a:schemeClr val="bg1"/>
                </a:solidFill>
              </a:rPr>
              <a:t>. Murray RK, et al. </a:t>
            </a:r>
            <a:r>
              <a:rPr b="0" i="1" dirty="0">
                <a:solidFill>
                  <a:schemeClr val="bg1"/>
                </a:solidFill>
              </a:rPr>
              <a:t>Harper’s Illustrated Biochemistry</a:t>
            </a:r>
            <a:r>
              <a:rPr b="0" dirty="0">
                <a:solidFill>
                  <a:schemeClr val="bg1"/>
                </a:solidFill>
              </a:rPr>
              <a:t>, 28</a:t>
            </a:r>
            <a:r>
              <a:rPr b="0" baseline="29499" dirty="0">
                <a:solidFill>
                  <a:schemeClr val="bg1"/>
                </a:solidFill>
              </a:rPr>
              <a:t>th</a:t>
            </a:r>
            <a:r>
              <a:rPr b="0" dirty="0">
                <a:solidFill>
                  <a:schemeClr val="bg1"/>
                </a:solidFill>
              </a:rPr>
              <a:t> ed. McGraw-Hill’s Access Medicine, 2009. </a:t>
            </a:r>
            <a:r>
              <a:rPr dirty="0">
                <a:solidFill>
                  <a:schemeClr val="bg1"/>
                </a:solidFill>
              </a:rPr>
              <a:t>2.</a:t>
            </a:r>
            <a:r>
              <a:rPr b="0" dirty="0">
                <a:solidFill>
                  <a:schemeClr val="bg1"/>
                </a:solidFill>
              </a:rPr>
              <a:t> McCord JM. </a:t>
            </a:r>
            <a:r>
              <a:rPr b="0" i="1" dirty="0">
                <a:solidFill>
                  <a:schemeClr val="bg1"/>
                </a:solidFill>
              </a:rPr>
              <a:t>Am J Med. </a:t>
            </a:r>
            <a:r>
              <a:rPr b="0" dirty="0">
                <a:solidFill>
                  <a:schemeClr val="bg1"/>
                </a:solidFill>
              </a:rPr>
              <a:t>2000;108(8):652-659. </a:t>
            </a:r>
            <a:r>
              <a:rPr dirty="0">
                <a:solidFill>
                  <a:schemeClr val="bg1"/>
                </a:solidFill>
              </a:rPr>
              <a:t>3. </a:t>
            </a:r>
            <a:r>
              <a:rPr b="0" dirty="0">
                <a:solidFill>
                  <a:schemeClr val="bg1"/>
                </a:solidFill>
              </a:rPr>
              <a:t>Mach WJ, et al. </a:t>
            </a:r>
            <a:r>
              <a:rPr b="0" i="1" dirty="0" err="1">
                <a:solidFill>
                  <a:schemeClr val="bg1"/>
                </a:solidFill>
              </a:rPr>
              <a:t>Nurs</a:t>
            </a:r>
            <a:r>
              <a:rPr b="0" i="1" dirty="0">
                <a:solidFill>
                  <a:schemeClr val="bg1"/>
                </a:solidFill>
              </a:rPr>
              <a:t> Res </a:t>
            </a:r>
            <a:r>
              <a:rPr b="0" i="1" dirty="0" err="1">
                <a:solidFill>
                  <a:schemeClr val="bg1"/>
                </a:solidFill>
              </a:rPr>
              <a:t>Pract</a:t>
            </a:r>
            <a:r>
              <a:rPr b="0" i="1" dirty="0">
                <a:solidFill>
                  <a:schemeClr val="bg1"/>
                </a:solidFill>
              </a:rPr>
              <a:t>. </a:t>
            </a:r>
            <a:r>
              <a:rPr b="0" dirty="0">
                <a:solidFill>
                  <a:schemeClr val="bg1"/>
                </a:solidFill>
              </a:rPr>
              <a:t>20</a:t>
            </a:r>
            <a:r>
              <a:rPr lang="en-US" b="0" dirty="0">
                <a:solidFill>
                  <a:schemeClr val="bg1"/>
                </a:solidFill>
              </a:rPr>
              <a:t>1</a:t>
            </a:r>
            <a:r>
              <a:rPr b="0" dirty="0">
                <a:solidFill>
                  <a:schemeClr val="bg1"/>
                </a:solidFill>
              </a:rPr>
              <a:t>1:260482. </a:t>
            </a:r>
            <a:r>
              <a:rPr lang="en-US" b="0" dirty="0">
                <a:solidFill>
                  <a:schemeClr val="bg1"/>
                </a:solidFill>
              </a:rPr>
              <a:t>4. </a:t>
            </a:r>
            <a:r>
              <a:rPr lang="en-US" b="0" dirty="0" err="1">
                <a:solidFill>
                  <a:schemeClr val="bg1"/>
                </a:solidFill>
              </a:rPr>
              <a:t>Turrens</a:t>
            </a:r>
            <a:r>
              <a:rPr lang="en-US" b="0" dirty="0">
                <a:solidFill>
                  <a:schemeClr val="bg1"/>
                </a:solidFill>
              </a:rPr>
              <a:t>.</a:t>
            </a:r>
            <a:r>
              <a:rPr lang="en-US" b="0" i="1" dirty="0">
                <a:solidFill>
                  <a:schemeClr val="bg1"/>
                </a:solidFill>
              </a:rPr>
              <a:t> J Physiol</a:t>
            </a:r>
            <a:r>
              <a:rPr lang="en-US" b="0" dirty="0">
                <a:solidFill>
                  <a:schemeClr val="bg1"/>
                </a:solidFill>
              </a:rPr>
              <a:t>. 2003;552(2):335-344.</a:t>
            </a:r>
            <a:endParaRPr dirty="0">
              <a:solidFill>
                <a:schemeClr val="bg1"/>
              </a:solidFill>
            </a:endParaRPr>
          </a:p>
        </p:txBody>
      </p:sp>
      <p:pic>
        <p:nvPicPr>
          <p:cNvPr id="108" name="image21.png"/>
          <p:cNvPicPr>
            <a:picLocks noChangeAspect="1"/>
          </p:cNvPicPr>
          <p:nvPr/>
        </p:nvPicPr>
        <p:blipFill>
          <a:blip r:embed="rId13">
            <a:extLst/>
          </a:blip>
          <a:stretch>
            <a:fillRect/>
          </a:stretch>
        </p:blipFill>
        <p:spPr>
          <a:xfrm>
            <a:off x="3905469" y="3636553"/>
            <a:ext cx="199156" cy="199156"/>
          </a:xfrm>
          <a:prstGeom prst="rect">
            <a:avLst/>
          </a:prstGeom>
          <a:ln w="12700">
            <a:miter lim="400000"/>
          </a:ln>
        </p:spPr>
      </p:pic>
      <p:pic>
        <p:nvPicPr>
          <p:cNvPr id="116" name="image21.png"/>
          <p:cNvPicPr>
            <a:picLocks noChangeAspect="1"/>
          </p:cNvPicPr>
          <p:nvPr/>
        </p:nvPicPr>
        <p:blipFill>
          <a:blip r:embed="rId13">
            <a:extLst/>
          </a:blip>
          <a:stretch>
            <a:fillRect/>
          </a:stretch>
        </p:blipFill>
        <p:spPr>
          <a:xfrm>
            <a:off x="4501361" y="4286478"/>
            <a:ext cx="199156" cy="199156"/>
          </a:xfrm>
          <a:prstGeom prst="rect">
            <a:avLst/>
          </a:prstGeom>
          <a:ln w="12700">
            <a:miter lim="400000"/>
          </a:ln>
        </p:spPr>
      </p:pic>
      <p:pic>
        <p:nvPicPr>
          <p:cNvPr id="118" name="image21.png"/>
          <p:cNvPicPr>
            <a:picLocks noChangeAspect="1"/>
          </p:cNvPicPr>
          <p:nvPr/>
        </p:nvPicPr>
        <p:blipFill>
          <a:blip r:embed="rId13">
            <a:extLst/>
          </a:blip>
          <a:stretch>
            <a:fillRect/>
          </a:stretch>
        </p:blipFill>
        <p:spPr>
          <a:xfrm>
            <a:off x="4013138" y="5169407"/>
            <a:ext cx="199156" cy="199156"/>
          </a:xfrm>
          <a:prstGeom prst="rect">
            <a:avLst/>
          </a:prstGeom>
          <a:ln w="12700">
            <a:miter lim="400000"/>
          </a:ln>
        </p:spPr>
      </p:pic>
      <p:pic>
        <p:nvPicPr>
          <p:cNvPr id="122" name="image41.png"/>
          <p:cNvPicPr>
            <a:picLocks noChangeAspect="1"/>
          </p:cNvPicPr>
          <p:nvPr/>
        </p:nvPicPr>
        <p:blipFill>
          <a:blip r:embed="rId17">
            <a:extLst/>
          </a:blip>
          <a:stretch>
            <a:fillRect/>
          </a:stretch>
        </p:blipFill>
        <p:spPr>
          <a:xfrm>
            <a:off x="6645856" y="4037144"/>
            <a:ext cx="662613" cy="520626"/>
          </a:xfrm>
          <a:prstGeom prst="rect">
            <a:avLst/>
          </a:prstGeom>
          <a:ln w="12700">
            <a:miter lim="400000"/>
          </a:ln>
        </p:spPr>
      </p:pic>
      <p:grpSp>
        <p:nvGrpSpPr>
          <p:cNvPr id="85" name="Group 84"/>
          <p:cNvGrpSpPr/>
          <p:nvPr/>
        </p:nvGrpSpPr>
        <p:grpSpPr>
          <a:xfrm>
            <a:off x="226414" y="3319118"/>
            <a:ext cx="2051587" cy="1277381"/>
            <a:chOff x="226414" y="3319118"/>
            <a:chExt cx="2051587" cy="1277381"/>
          </a:xfrm>
        </p:grpSpPr>
        <p:pic>
          <p:nvPicPr>
            <p:cNvPr id="92" name="image32.png"/>
            <p:cNvPicPr>
              <a:picLocks noChangeAspect="1"/>
            </p:cNvPicPr>
            <p:nvPr/>
          </p:nvPicPr>
          <p:blipFill>
            <a:blip r:embed="rId10">
              <a:extLst/>
            </a:blip>
            <a:stretch>
              <a:fillRect/>
            </a:stretch>
          </p:blipFill>
          <p:spPr>
            <a:xfrm rot="16856755" flipV="1">
              <a:off x="1045790" y="3291887"/>
              <a:ext cx="1204980" cy="1259442"/>
            </a:xfrm>
            <a:prstGeom prst="rect">
              <a:avLst/>
            </a:prstGeom>
            <a:ln w="12700">
              <a:miter lim="400000"/>
            </a:ln>
          </p:spPr>
        </p:pic>
        <p:pic>
          <p:nvPicPr>
            <p:cNvPr id="93" name="Picture 9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103" name="image21.png"/>
            <p:cNvPicPr>
              <a:picLocks noChangeAspect="1"/>
            </p:cNvPicPr>
            <p:nvPr/>
          </p:nvPicPr>
          <p:blipFill>
            <a:blip r:embed="rId13">
              <a:extLst/>
            </a:blip>
            <a:stretch>
              <a:fillRect/>
            </a:stretch>
          </p:blipFill>
          <p:spPr>
            <a:xfrm>
              <a:off x="555218" y="3955430"/>
              <a:ext cx="207606" cy="207606"/>
            </a:xfrm>
            <a:prstGeom prst="rect">
              <a:avLst/>
            </a:prstGeom>
            <a:ln w="12700">
              <a:miter lim="400000"/>
            </a:ln>
          </p:spPr>
        </p:pic>
        <p:pic>
          <p:nvPicPr>
            <p:cNvPr id="104" name="image21.png"/>
            <p:cNvPicPr>
              <a:picLocks noChangeAspect="1"/>
            </p:cNvPicPr>
            <p:nvPr/>
          </p:nvPicPr>
          <p:blipFill>
            <a:blip r:embed="rId13">
              <a:extLst/>
            </a:blip>
            <a:stretch>
              <a:fillRect/>
            </a:stretch>
          </p:blipFill>
          <p:spPr>
            <a:xfrm>
              <a:off x="464177" y="4059340"/>
              <a:ext cx="207605" cy="207606"/>
            </a:xfrm>
            <a:prstGeom prst="rect">
              <a:avLst/>
            </a:prstGeom>
            <a:ln w="12700">
              <a:miter lim="400000"/>
            </a:ln>
          </p:spPr>
        </p:pic>
        <p:pic>
          <p:nvPicPr>
            <p:cNvPr id="121" name="image21.png"/>
            <p:cNvPicPr>
              <a:picLocks noChangeAspect="1"/>
            </p:cNvPicPr>
            <p:nvPr/>
          </p:nvPicPr>
          <p:blipFill>
            <a:blip r:embed="rId13">
              <a:extLst/>
            </a:blip>
            <a:stretch>
              <a:fillRect/>
            </a:stretch>
          </p:blipFill>
          <p:spPr>
            <a:xfrm>
              <a:off x="731267" y="3981016"/>
              <a:ext cx="207607" cy="207606"/>
            </a:xfrm>
            <a:prstGeom prst="rect">
              <a:avLst/>
            </a:prstGeom>
            <a:ln w="12700">
              <a:miter lim="400000"/>
            </a:ln>
          </p:spPr>
        </p:pic>
        <p:pic>
          <p:nvPicPr>
            <p:cNvPr id="125" name="image21.png"/>
            <p:cNvPicPr>
              <a:picLocks noChangeAspect="1"/>
            </p:cNvPicPr>
            <p:nvPr/>
          </p:nvPicPr>
          <p:blipFill>
            <a:blip r:embed="rId13">
              <a:extLst/>
            </a:blip>
            <a:stretch>
              <a:fillRect/>
            </a:stretch>
          </p:blipFill>
          <p:spPr>
            <a:xfrm>
              <a:off x="751610" y="4091760"/>
              <a:ext cx="207605" cy="207606"/>
            </a:xfrm>
            <a:prstGeom prst="rect">
              <a:avLst/>
            </a:prstGeom>
            <a:ln w="12700">
              <a:miter lim="400000"/>
            </a:ln>
          </p:spPr>
        </p:pic>
        <p:pic>
          <p:nvPicPr>
            <p:cNvPr id="126" name="image21.png"/>
            <p:cNvPicPr>
              <a:picLocks noChangeAspect="1"/>
            </p:cNvPicPr>
            <p:nvPr/>
          </p:nvPicPr>
          <p:blipFill>
            <a:blip r:embed="rId13">
              <a:extLst/>
            </a:blip>
            <a:stretch>
              <a:fillRect/>
            </a:stretch>
          </p:blipFill>
          <p:spPr>
            <a:xfrm>
              <a:off x="599536" y="4110324"/>
              <a:ext cx="207605" cy="207607"/>
            </a:xfrm>
            <a:prstGeom prst="rect">
              <a:avLst/>
            </a:prstGeom>
            <a:ln w="12700">
              <a:miter lim="400000"/>
            </a:ln>
          </p:spPr>
        </p:pic>
      </p:grpSp>
    </p:spTree>
    <p:extLst>
      <p:ext uri="{BB962C8B-B14F-4D97-AF65-F5344CB8AC3E}">
        <p14:creationId xmlns:p14="http://schemas.microsoft.com/office/powerpoint/2010/main" val="304228552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3.png" descr="361EF9E5-BF01-48FD-8384-C4C2A40743D3"/>
          <p:cNvPicPr>
            <a:picLocks noChangeAspect="1"/>
          </p:cNvPicPr>
          <p:nvPr/>
        </p:nvPicPr>
        <p:blipFill>
          <a:blip r:embed="rId3">
            <a:extLst/>
          </a:blip>
          <a:stretch>
            <a:fillRect/>
          </a:stretch>
        </p:blipFill>
        <p:spPr>
          <a:xfrm>
            <a:off x="5545151" y="831391"/>
            <a:ext cx="3453579" cy="5971426"/>
          </a:xfrm>
          <a:prstGeom prst="rect">
            <a:avLst/>
          </a:prstGeom>
          <a:ln w="12700">
            <a:miter lim="400000"/>
          </a:ln>
        </p:spPr>
      </p:pic>
      <p:pic>
        <p:nvPicPr>
          <p:cNvPr id="90" name="image4.png"/>
          <p:cNvPicPr>
            <a:picLocks noChangeAspect="1"/>
          </p:cNvPicPr>
          <p:nvPr/>
        </p:nvPicPr>
        <p:blipFill>
          <a:blip r:embed="rId4">
            <a:extLst/>
          </a:blip>
          <a:stretch>
            <a:fillRect/>
          </a:stretch>
        </p:blipFill>
        <p:spPr>
          <a:xfrm>
            <a:off x="-3" y="-15551"/>
            <a:ext cx="9144004" cy="846943"/>
          </a:xfrm>
          <a:prstGeom prst="rect">
            <a:avLst/>
          </a:prstGeom>
          <a:ln w="12700">
            <a:miter lim="400000"/>
          </a:ln>
        </p:spPr>
      </p:pic>
      <p:sp>
        <p:nvSpPr>
          <p:cNvPr id="91" name="Shape 91"/>
          <p:cNvSpPr>
            <a:spLocks noGrp="1"/>
          </p:cNvSpPr>
          <p:nvPr>
            <p:ph type="title"/>
          </p:nvPr>
        </p:nvSpPr>
        <p:spPr>
          <a:xfrm>
            <a:off x="203200" y="355069"/>
            <a:ext cx="8311223" cy="715836"/>
          </a:xfrm>
          <a:prstGeom prst="rect">
            <a:avLst/>
          </a:prstGeom>
        </p:spPr>
        <p:txBody>
          <a:bodyPr/>
          <a:lstStyle/>
          <a:p>
            <a:pPr algn="l">
              <a:defRPr sz="2000" b="1">
                <a:solidFill>
                  <a:srgbClr val="FFFFFF"/>
                </a:solidFill>
                <a:latin typeface="Arial"/>
                <a:ea typeface="Arial"/>
                <a:cs typeface="Arial"/>
                <a:sym typeface="Arial"/>
              </a:defRPr>
            </a:pPr>
            <a:r>
              <a:t>The Dichotomy of Oxygen</a:t>
            </a:r>
            <a:br/>
            <a:endParaRPr/>
          </a:p>
        </p:txBody>
      </p:sp>
      <p:sp>
        <p:nvSpPr>
          <p:cNvPr id="92" name="Shape 92"/>
          <p:cNvSpPr>
            <a:spLocks noGrp="1"/>
          </p:cNvSpPr>
          <p:nvPr>
            <p:ph type="body" sz="half" idx="1"/>
          </p:nvPr>
        </p:nvSpPr>
        <p:spPr>
          <a:xfrm>
            <a:off x="264693" y="994429"/>
            <a:ext cx="4898978" cy="4525963"/>
          </a:xfrm>
          <a:prstGeom prst="rect">
            <a:avLst/>
          </a:prstGeom>
        </p:spPr>
        <p:txBody>
          <a:bodyPr lIns="0" tIns="0" rIns="0" bIns="0"/>
          <a:lstStyle/>
          <a:p>
            <a:pPr marL="170687" indent="-170687">
              <a:lnSpc>
                <a:spcPct val="90000"/>
              </a:lnSpc>
              <a:spcBef>
                <a:spcPts val="400"/>
              </a:spcBef>
              <a:buClr>
                <a:srgbClr val="263D60"/>
              </a:buClr>
              <a:defRPr sz="1800">
                <a:solidFill>
                  <a:srgbClr val="535353"/>
                </a:solidFill>
                <a:latin typeface="Arial"/>
                <a:ea typeface="Arial"/>
                <a:cs typeface="Arial"/>
                <a:sym typeface="Arial"/>
              </a:defRPr>
            </a:pPr>
            <a:r>
              <a:rPr dirty="0"/>
              <a:t>Oxygen is critical to life</a:t>
            </a:r>
            <a:endParaRPr sz="1700" dirty="0"/>
          </a:p>
          <a:p>
            <a:pPr marL="170687" indent="-170687">
              <a:lnSpc>
                <a:spcPct val="90000"/>
              </a:lnSpc>
              <a:spcBef>
                <a:spcPts val="1400"/>
              </a:spcBef>
              <a:buClr>
                <a:srgbClr val="263D60"/>
              </a:buClr>
              <a:defRPr sz="1800">
                <a:solidFill>
                  <a:srgbClr val="535353"/>
                </a:solidFill>
                <a:latin typeface="Arial"/>
                <a:ea typeface="Arial"/>
                <a:cs typeface="Arial"/>
                <a:sym typeface="Arial"/>
              </a:defRPr>
            </a:pPr>
            <a:r>
              <a:rPr dirty="0"/>
              <a:t>However, too much oxygen in neonates can cause:</a:t>
            </a:r>
            <a:endParaRPr sz="1700" dirty="0"/>
          </a:p>
          <a:p>
            <a:pPr marL="682751" lvl="1" indent="-243837">
              <a:lnSpc>
                <a:spcPct val="90000"/>
              </a:lnSpc>
              <a:spcBef>
                <a:spcPts val="600"/>
              </a:spcBef>
              <a:buClr>
                <a:srgbClr val="263D60"/>
              </a:buClr>
              <a:defRPr sz="1600">
                <a:solidFill>
                  <a:srgbClr val="535353"/>
                </a:solidFill>
                <a:latin typeface="Arial"/>
                <a:ea typeface="Arial"/>
                <a:cs typeface="Arial"/>
                <a:sym typeface="Arial"/>
              </a:defRPr>
            </a:pPr>
            <a:r>
              <a:rPr dirty="0"/>
              <a:t>Oxidative stress</a:t>
            </a:r>
            <a:r>
              <a:rPr baseline="29655" dirty="0"/>
              <a:t>1,2</a:t>
            </a:r>
          </a:p>
          <a:p>
            <a:pPr marL="682751" lvl="1" indent="-243837">
              <a:lnSpc>
                <a:spcPct val="90000"/>
              </a:lnSpc>
              <a:spcBef>
                <a:spcPts val="600"/>
              </a:spcBef>
              <a:buClr>
                <a:srgbClr val="263D60"/>
              </a:buClr>
              <a:defRPr sz="1600">
                <a:solidFill>
                  <a:srgbClr val="535353"/>
                </a:solidFill>
                <a:latin typeface="Arial"/>
                <a:ea typeface="Arial"/>
                <a:cs typeface="Arial"/>
                <a:sym typeface="Arial"/>
              </a:defRPr>
            </a:pPr>
            <a:r>
              <a:rPr dirty="0"/>
              <a:t>Lung injury and disease</a:t>
            </a:r>
            <a:r>
              <a:rPr lang="en-US" baseline="29655" dirty="0"/>
              <a:t>1,3-5</a:t>
            </a:r>
            <a:r>
              <a:rPr dirty="0"/>
              <a:t> </a:t>
            </a:r>
          </a:p>
          <a:p>
            <a:pPr marL="682751" lvl="1" indent="-243837">
              <a:lnSpc>
                <a:spcPct val="90000"/>
              </a:lnSpc>
              <a:spcBef>
                <a:spcPts val="600"/>
              </a:spcBef>
              <a:buClr>
                <a:srgbClr val="263D60"/>
              </a:buClr>
              <a:defRPr sz="1600">
                <a:solidFill>
                  <a:srgbClr val="535353"/>
                </a:solidFill>
                <a:latin typeface="Arial"/>
                <a:ea typeface="Arial"/>
                <a:cs typeface="Arial"/>
                <a:sym typeface="Arial"/>
              </a:defRPr>
            </a:pPr>
            <a:r>
              <a:rPr dirty="0"/>
              <a:t>Retinopathy of prematurity</a:t>
            </a:r>
            <a:r>
              <a:rPr lang="en-US" baseline="29655" dirty="0"/>
              <a:t>5</a:t>
            </a:r>
            <a:endParaRPr sz="1500" dirty="0"/>
          </a:p>
          <a:p>
            <a:pPr marL="241880" indent="-243837">
              <a:lnSpc>
                <a:spcPct val="90000"/>
              </a:lnSpc>
              <a:spcBef>
                <a:spcPts val="1400"/>
              </a:spcBef>
              <a:buClr>
                <a:srgbClr val="263D60"/>
              </a:buClr>
              <a:defRPr sz="1800">
                <a:solidFill>
                  <a:srgbClr val="535353"/>
                </a:solidFill>
                <a:latin typeface="Arial"/>
                <a:ea typeface="Arial"/>
                <a:cs typeface="Arial"/>
                <a:sym typeface="Arial"/>
              </a:defRPr>
            </a:pPr>
            <a:r>
              <a:rPr dirty="0"/>
              <a:t>This presentation explains how </a:t>
            </a:r>
            <a:r>
              <a:rPr dirty="0" err="1"/>
              <a:t>hyperoxia</a:t>
            </a:r>
            <a:r>
              <a:rPr dirty="0"/>
              <a:t> </a:t>
            </a:r>
            <a:r>
              <a:rPr lang="en-US" dirty="0"/>
              <a:t>may </a:t>
            </a:r>
            <a:r>
              <a:rPr dirty="0"/>
              <a:t>create reactive oxygen species (ROS) that </a:t>
            </a:r>
            <a:r>
              <a:rPr lang="en-US" dirty="0"/>
              <a:t>could </a:t>
            </a:r>
            <a:r>
              <a:rPr dirty="0"/>
              <a:t>damage biological macromolecules</a:t>
            </a:r>
          </a:p>
        </p:txBody>
      </p:sp>
      <p:sp>
        <p:nvSpPr>
          <p:cNvPr id="93" name="Shape 93"/>
          <p:cNvSpPr/>
          <p:nvPr/>
        </p:nvSpPr>
        <p:spPr>
          <a:xfrm flipV="1">
            <a:off x="4921575" y="5776986"/>
            <a:ext cx="872228" cy="716276"/>
          </a:xfrm>
          <a:prstGeom prst="line">
            <a:avLst/>
          </a:prstGeom>
          <a:ln>
            <a:solidFill>
              <a:srgbClr val="FFFFFF"/>
            </a:solidFill>
          </a:ln>
        </p:spPr>
        <p:txBody>
          <a:bodyPr lIns="45718" tIns="45718" rIns="45718" bIns="45718"/>
          <a:lstStyle/>
          <a:p>
            <a:endParaRPr/>
          </a:p>
        </p:txBody>
      </p:sp>
      <p:sp>
        <p:nvSpPr>
          <p:cNvPr id="94" name="Shape 94"/>
          <p:cNvSpPr/>
          <p:nvPr/>
        </p:nvSpPr>
        <p:spPr>
          <a:xfrm>
            <a:off x="228598" y="6341138"/>
            <a:ext cx="5957520" cy="5355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defRPr sz="800" b="1">
                <a:solidFill>
                  <a:srgbClr val="535353"/>
                </a:solidFill>
                <a:latin typeface="Arial"/>
                <a:ea typeface="Arial"/>
                <a:cs typeface="Arial"/>
                <a:sym typeface="Arial"/>
              </a:defRPr>
            </a:pPr>
            <a:r>
              <a:rPr dirty="0"/>
              <a:t>References: 1. </a:t>
            </a:r>
            <a:r>
              <a:rPr b="0" dirty="0"/>
              <a:t>Kulkarni AC, et al. </a:t>
            </a:r>
            <a:r>
              <a:rPr b="0" i="1" dirty="0" err="1"/>
              <a:t>Antioxid</a:t>
            </a:r>
            <a:r>
              <a:rPr b="0" i="1" dirty="0"/>
              <a:t> Redox Signal. </a:t>
            </a:r>
            <a:r>
              <a:rPr b="0" dirty="0"/>
              <a:t>2007;9(10):1717-1730.</a:t>
            </a:r>
            <a:r>
              <a:rPr dirty="0"/>
              <a:t> 2.</a:t>
            </a:r>
            <a:r>
              <a:rPr b="0" dirty="0"/>
              <a:t> Saugstad  OD. </a:t>
            </a:r>
            <a:r>
              <a:rPr b="0" i="1" dirty="0" err="1"/>
              <a:t>Biol</a:t>
            </a:r>
            <a:r>
              <a:rPr b="0" i="1" dirty="0"/>
              <a:t> Neonate. </a:t>
            </a:r>
            <a:r>
              <a:rPr b="0" dirty="0"/>
              <a:t>2005;88(3):228-236.</a:t>
            </a:r>
            <a:r>
              <a:rPr lang="en-US" b="0" dirty="0"/>
              <a:t> </a:t>
            </a:r>
            <a:r>
              <a:rPr lang="en-US" dirty="0"/>
              <a:t>3. </a:t>
            </a:r>
            <a:r>
              <a:rPr lang="en-US" b="0" dirty="0" err="1"/>
              <a:t>Puthiyachirakkal</a:t>
            </a:r>
            <a:r>
              <a:rPr lang="en-US" dirty="0"/>
              <a:t> </a:t>
            </a:r>
            <a:r>
              <a:rPr lang="en-US" b="0" dirty="0"/>
              <a:t>M, et al. </a:t>
            </a:r>
            <a:r>
              <a:rPr lang="en-US" b="0" i="1" dirty="0"/>
              <a:t>Front </a:t>
            </a:r>
            <a:r>
              <a:rPr lang="en-US" b="0" i="1" dirty="0" err="1"/>
              <a:t>Pediatr</a:t>
            </a:r>
            <a:r>
              <a:rPr lang="en-US" b="0" i="1" dirty="0"/>
              <a:t>. </a:t>
            </a:r>
            <a:r>
              <a:rPr lang="en-US" b="0" dirty="0"/>
              <a:t>2013;1(23):1-6. </a:t>
            </a:r>
            <a:r>
              <a:rPr lang="en-US" dirty="0"/>
              <a:t>4. </a:t>
            </a:r>
            <a:r>
              <a:rPr lang="en-US" b="0" dirty="0"/>
              <a:t>Mach WJ, et al. </a:t>
            </a:r>
            <a:r>
              <a:rPr lang="en-US" b="0" i="1" dirty="0" err="1"/>
              <a:t>Nurs</a:t>
            </a:r>
            <a:r>
              <a:rPr lang="en-US" b="0" i="1" dirty="0"/>
              <a:t> Res </a:t>
            </a:r>
            <a:r>
              <a:rPr lang="en-US" b="0" i="1" dirty="0" err="1"/>
              <a:t>Pract</a:t>
            </a:r>
            <a:r>
              <a:rPr lang="en-US" b="0" i="1" dirty="0"/>
              <a:t>. </a:t>
            </a:r>
            <a:r>
              <a:rPr lang="en-US" b="0" dirty="0"/>
              <a:t>2011:260482. </a:t>
            </a:r>
            <a:r>
              <a:rPr lang="en-US" dirty="0"/>
              <a:t>5</a:t>
            </a:r>
            <a:r>
              <a:rPr dirty="0"/>
              <a:t>. </a:t>
            </a:r>
            <a:r>
              <a:rPr b="0" dirty="0"/>
              <a:t>Sola A, et al. </a:t>
            </a:r>
            <a:r>
              <a:rPr b="0" i="1" dirty="0"/>
              <a:t>J </a:t>
            </a:r>
            <a:r>
              <a:rPr b="0" i="1" dirty="0" err="1"/>
              <a:t>Perinatol</a:t>
            </a:r>
            <a:r>
              <a:rPr b="0" i="1" dirty="0"/>
              <a:t>. </a:t>
            </a:r>
            <a:r>
              <a:rPr b="0" dirty="0"/>
              <a:t>2008;28(</a:t>
            </a:r>
            <a:r>
              <a:rPr b="0" dirty="0" err="1"/>
              <a:t>Suppl</a:t>
            </a:r>
            <a:r>
              <a:rPr b="0" dirty="0"/>
              <a:t> 1):S28-S34.</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01-MitoAn-bg(RedTint1b).png"/>
          <p:cNvPicPr>
            <a:picLocks noChangeAspect="1"/>
          </p:cNvPicPr>
          <p:nvPr/>
        </p:nvPicPr>
        <p:blipFill rotWithShape="1">
          <a:blip r:embed="rId3">
            <a:extLst/>
          </a:blip>
          <a:srcRect l="4934" r="6024" b="12794"/>
          <a:stretch/>
        </p:blipFill>
        <p:spPr>
          <a:xfrm>
            <a:off x="1" y="141369"/>
            <a:ext cx="9144000" cy="6716632"/>
          </a:xfrm>
          <a:prstGeom prst="rect">
            <a:avLst/>
          </a:prstGeom>
          <a:ln w="12700">
            <a:miter lim="400000"/>
          </a:ln>
        </p:spPr>
      </p:pic>
      <p:pic>
        <p:nvPicPr>
          <p:cNvPr id="149" name="image16.png"/>
          <p:cNvPicPr>
            <a:picLocks noChangeAspect="1"/>
          </p:cNvPicPr>
          <p:nvPr/>
        </p:nvPicPr>
        <p:blipFill>
          <a:blip r:embed="rId4">
            <a:extLst/>
          </a:blip>
          <a:stretch>
            <a:fillRect/>
          </a:stretch>
        </p:blipFill>
        <p:spPr>
          <a:xfrm>
            <a:off x="4434828" y="4882746"/>
            <a:ext cx="2994919" cy="1360339"/>
          </a:xfrm>
          <a:prstGeom prst="rect">
            <a:avLst/>
          </a:prstGeom>
          <a:ln w="12700">
            <a:miter lim="400000"/>
          </a:ln>
        </p:spPr>
      </p:pic>
      <p:pic>
        <p:nvPicPr>
          <p:cNvPr id="114" name="image19.png"/>
          <p:cNvPicPr>
            <a:picLocks noChangeAspect="1"/>
          </p:cNvPicPr>
          <p:nvPr/>
        </p:nvPicPr>
        <p:blipFill>
          <a:blip r:embed="rId5">
            <a:extLst/>
          </a:blip>
          <a:stretch>
            <a:fillRect/>
          </a:stretch>
        </p:blipFill>
        <p:spPr>
          <a:xfrm rot="842793">
            <a:off x="1918024" y="2692273"/>
            <a:ext cx="3266091" cy="2596896"/>
          </a:xfrm>
          <a:prstGeom prst="rect">
            <a:avLst/>
          </a:prstGeom>
          <a:ln w="12700">
            <a:miter lim="400000"/>
          </a:ln>
        </p:spPr>
      </p:pic>
      <p:pic>
        <p:nvPicPr>
          <p:cNvPr id="106" name="Picture 105" descr="01-MitoAn-TransBlackbo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pic>
        <p:nvPicPr>
          <p:cNvPr id="561" name="image4.png"/>
          <p:cNvPicPr>
            <a:picLocks noChangeAspect="1"/>
          </p:cNvPicPr>
          <p:nvPr/>
        </p:nvPicPr>
        <p:blipFill>
          <a:blip r:embed="rId7">
            <a:extLst/>
          </a:blip>
          <a:stretch>
            <a:fillRect/>
          </a:stretch>
        </p:blipFill>
        <p:spPr>
          <a:xfrm>
            <a:off x="0" y="-15549"/>
            <a:ext cx="9144001" cy="846943"/>
          </a:xfrm>
          <a:prstGeom prst="rect">
            <a:avLst/>
          </a:prstGeom>
          <a:ln w="12700">
            <a:miter lim="400000"/>
          </a:ln>
        </p:spPr>
      </p:pic>
      <p:sp>
        <p:nvSpPr>
          <p:cNvPr id="565" name="Shape 565"/>
          <p:cNvSpPr/>
          <p:nvPr/>
        </p:nvSpPr>
        <p:spPr>
          <a:xfrm>
            <a:off x="203199" y="400403"/>
            <a:ext cx="9779001" cy="3775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lang="en-US" dirty="0" err="1"/>
              <a:t>Hyperoxia</a:t>
            </a:r>
            <a:r>
              <a:rPr lang="en-US" dirty="0"/>
              <a:t>: </a:t>
            </a:r>
            <a:r>
              <a:rPr lang="en-US" dirty="0">
                <a:latin typeface="Arial" panose="020B0604020202020204" pitchFamily="34" charset="0"/>
                <a:cs typeface="Arial" panose="020B0604020202020204" pitchFamily="34" charset="0"/>
                <a:sym typeface="Wingdings" panose="05000000000000000000" pitchFamily="2" charset="2"/>
              </a:rPr>
              <a:t>More ROS with Inadequate Antioxidants  Oxidative Stress</a:t>
            </a:r>
            <a:endParaRPr lang="en-US" dirty="0">
              <a:latin typeface="Arial" panose="020B0604020202020204" pitchFamily="34" charset="0"/>
              <a:cs typeface="Arial" panose="020B0604020202020204" pitchFamily="34" charset="0"/>
            </a:endParaRPr>
          </a:p>
        </p:txBody>
      </p:sp>
      <p:sp>
        <p:nvSpPr>
          <p:cNvPr id="566" name="Shape 566"/>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cap="all">
                <a:solidFill>
                  <a:srgbClr val="FFFFFF"/>
                </a:solidFill>
                <a:latin typeface="Arial"/>
                <a:ea typeface="Arial"/>
                <a:cs typeface="Arial"/>
                <a:sym typeface="Arial"/>
              </a:defRPr>
            </a:lvl1pPr>
          </a:lstStyle>
          <a:p>
            <a:r>
              <a:rPr dirty="0" err="1">
                <a:solidFill>
                  <a:schemeClr val="bg1"/>
                </a:solidFill>
              </a:rPr>
              <a:t>Hyp</a:t>
            </a:r>
            <a:r>
              <a:rPr lang="en-US" dirty="0" err="1">
                <a:solidFill>
                  <a:schemeClr val="bg1"/>
                </a:solidFill>
              </a:rPr>
              <a:t>ER</a:t>
            </a:r>
            <a:r>
              <a:rPr dirty="0" err="1">
                <a:solidFill>
                  <a:schemeClr val="bg1"/>
                </a:solidFill>
              </a:rPr>
              <a:t>oxia</a:t>
            </a:r>
            <a:endParaRPr dirty="0">
              <a:solidFill>
                <a:schemeClr val="bg1"/>
              </a:solidFill>
            </a:endParaRPr>
          </a:p>
        </p:txBody>
      </p:sp>
      <p:sp>
        <p:nvSpPr>
          <p:cNvPr id="594" name="Shape 594"/>
          <p:cNvSpPr/>
          <p:nvPr/>
        </p:nvSpPr>
        <p:spPr>
          <a:xfrm>
            <a:off x="4572000" y="4562854"/>
            <a:ext cx="4381545"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59"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sp>
        <p:nvSpPr>
          <p:cNvPr id="60" name="TextBox 59"/>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62" name="TextBox 61"/>
          <p:cNvSpPr txBox="1"/>
          <p:nvPr/>
        </p:nvSpPr>
        <p:spPr>
          <a:xfrm rot="20851288">
            <a:off x="1436060" y="1356587"/>
            <a:ext cx="247880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63" name="TextBox 62"/>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64" name="TextBox 63"/>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74"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pic>
        <p:nvPicPr>
          <p:cNvPr id="82" name="image34.png"/>
          <p:cNvPicPr>
            <a:picLocks noChangeAspect="1"/>
          </p:cNvPicPr>
          <p:nvPr/>
        </p:nvPicPr>
        <p:blipFill>
          <a:blip r:embed="rId8">
            <a:extLst/>
          </a:blip>
          <a:stretch>
            <a:fillRect/>
          </a:stretch>
        </p:blipFill>
        <p:spPr>
          <a:xfrm>
            <a:off x="1989368" y="2567046"/>
            <a:ext cx="293056" cy="293056"/>
          </a:xfrm>
          <a:prstGeom prst="rect">
            <a:avLst/>
          </a:prstGeom>
          <a:ln w="12700">
            <a:miter lim="400000"/>
          </a:ln>
        </p:spPr>
      </p:pic>
      <p:pic>
        <p:nvPicPr>
          <p:cNvPr id="83" name="image34.png"/>
          <p:cNvPicPr>
            <a:picLocks noChangeAspect="1"/>
          </p:cNvPicPr>
          <p:nvPr/>
        </p:nvPicPr>
        <p:blipFill>
          <a:blip r:embed="rId8">
            <a:extLst/>
          </a:blip>
          <a:stretch>
            <a:fillRect/>
          </a:stretch>
        </p:blipFill>
        <p:spPr>
          <a:xfrm>
            <a:off x="2339688" y="1994027"/>
            <a:ext cx="293056" cy="293056"/>
          </a:xfrm>
          <a:prstGeom prst="rect">
            <a:avLst/>
          </a:prstGeom>
          <a:ln w="12700">
            <a:miter lim="400000"/>
          </a:ln>
        </p:spPr>
      </p:pic>
      <p:pic>
        <p:nvPicPr>
          <p:cNvPr id="86" name="image34.png"/>
          <p:cNvPicPr>
            <a:picLocks noChangeAspect="1"/>
          </p:cNvPicPr>
          <p:nvPr/>
        </p:nvPicPr>
        <p:blipFill>
          <a:blip r:embed="rId8">
            <a:extLst/>
          </a:blip>
          <a:stretch>
            <a:fillRect/>
          </a:stretch>
        </p:blipFill>
        <p:spPr>
          <a:xfrm>
            <a:off x="3416858" y="1660652"/>
            <a:ext cx="293056" cy="293056"/>
          </a:xfrm>
          <a:prstGeom prst="rect">
            <a:avLst/>
          </a:prstGeom>
          <a:ln w="12700">
            <a:miter lim="400000"/>
          </a:ln>
        </p:spPr>
      </p:pic>
      <p:pic>
        <p:nvPicPr>
          <p:cNvPr id="87" name="image34.png"/>
          <p:cNvPicPr>
            <a:picLocks noChangeAspect="1"/>
          </p:cNvPicPr>
          <p:nvPr/>
        </p:nvPicPr>
        <p:blipFill>
          <a:blip r:embed="rId8">
            <a:extLst/>
          </a:blip>
          <a:stretch>
            <a:fillRect/>
          </a:stretch>
        </p:blipFill>
        <p:spPr>
          <a:xfrm>
            <a:off x="6731975" y="2498257"/>
            <a:ext cx="293056" cy="293057"/>
          </a:xfrm>
          <a:prstGeom prst="rect">
            <a:avLst/>
          </a:prstGeom>
          <a:ln w="12700">
            <a:miter lim="400000"/>
          </a:ln>
        </p:spPr>
      </p:pic>
      <p:pic>
        <p:nvPicPr>
          <p:cNvPr id="88" name="image28.png"/>
          <p:cNvPicPr>
            <a:picLocks noChangeAspect="1"/>
          </p:cNvPicPr>
          <p:nvPr/>
        </p:nvPicPr>
        <p:blipFill>
          <a:blip r:embed="rId9">
            <a:extLst/>
          </a:blip>
          <a:stretch>
            <a:fillRect/>
          </a:stretch>
        </p:blipFill>
        <p:spPr>
          <a:xfrm>
            <a:off x="6595288" y="1158170"/>
            <a:ext cx="594525" cy="1224188"/>
          </a:xfrm>
          <a:prstGeom prst="rect">
            <a:avLst/>
          </a:prstGeom>
          <a:ln w="12700">
            <a:miter lim="400000"/>
          </a:ln>
        </p:spPr>
      </p:pic>
      <p:pic>
        <p:nvPicPr>
          <p:cNvPr id="89" name="image35.png"/>
          <p:cNvPicPr>
            <a:picLocks noChangeAspect="1"/>
          </p:cNvPicPr>
          <p:nvPr/>
        </p:nvPicPr>
        <p:blipFill>
          <a:blip r:embed="rId10">
            <a:extLst/>
          </a:blip>
          <a:stretch>
            <a:fillRect/>
          </a:stretch>
        </p:blipFill>
        <p:spPr>
          <a:xfrm rot="10793218">
            <a:off x="6704196" y="1091631"/>
            <a:ext cx="348613" cy="1412752"/>
          </a:xfrm>
          <a:prstGeom prst="rect">
            <a:avLst/>
          </a:prstGeom>
          <a:ln w="12700">
            <a:miter lim="400000"/>
          </a:ln>
        </p:spPr>
      </p:pic>
      <p:pic>
        <p:nvPicPr>
          <p:cNvPr id="90" name="image34.png"/>
          <p:cNvPicPr>
            <a:picLocks noChangeAspect="1"/>
          </p:cNvPicPr>
          <p:nvPr/>
        </p:nvPicPr>
        <p:blipFill>
          <a:blip r:embed="rId8">
            <a:extLst/>
          </a:blip>
          <a:stretch>
            <a:fillRect/>
          </a:stretch>
        </p:blipFill>
        <p:spPr>
          <a:xfrm>
            <a:off x="4629371" y="1393749"/>
            <a:ext cx="293056" cy="293056"/>
          </a:xfrm>
          <a:prstGeom prst="rect">
            <a:avLst/>
          </a:prstGeom>
          <a:ln w="12700">
            <a:miter lim="400000"/>
          </a:ln>
        </p:spPr>
      </p:pic>
      <p:pic>
        <p:nvPicPr>
          <p:cNvPr id="91" name="image34.png"/>
          <p:cNvPicPr>
            <a:picLocks noChangeAspect="1"/>
          </p:cNvPicPr>
          <p:nvPr/>
        </p:nvPicPr>
        <p:blipFill>
          <a:blip r:embed="rId8">
            <a:extLst/>
          </a:blip>
          <a:stretch>
            <a:fillRect/>
          </a:stretch>
        </p:blipFill>
        <p:spPr>
          <a:xfrm>
            <a:off x="5158935" y="1097236"/>
            <a:ext cx="293056" cy="293056"/>
          </a:xfrm>
          <a:prstGeom prst="rect">
            <a:avLst/>
          </a:prstGeom>
          <a:ln w="12700">
            <a:miter lim="400000"/>
          </a:ln>
        </p:spPr>
      </p:pic>
      <p:pic>
        <p:nvPicPr>
          <p:cNvPr id="94" name="image35.png"/>
          <p:cNvPicPr>
            <a:picLocks noChangeAspect="1"/>
          </p:cNvPicPr>
          <p:nvPr/>
        </p:nvPicPr>
        <p:blipFill>
          <a:blip r:embed="rId10">
            <a:extLst/>
          </a:blip>
          <a:stretch>
            <a:fillRect/>
          </a:stretch>
        </p:blipFill>
        <p:spPr>
          <a:xfrm rot="20116360">
            <a:off x="3321999" y="2212345"/>
            <a:ext cx="348612" cy="1412751"/>
          </a:xfrm>
          <a:prstGeom prst="rect">
            <a:avLst/>
          </a:prstGeom>
          <a:ln w="12700">
            <a:miter lim="400000"/>
          </a:ln>
        </p:spPr>
      </p:pic>
      <p:pic>
        <p:nvPicPr>
          <p:cNvPr id="95" name="image35.png"/>
          <p:cNvPicPr>
            <a:picLocks noChangeAspect="1"/>
          </p:cNvPicPr>
          <p:nvPr/>
        </p:nvPicPr>
        <p:blipFill>
          <a:blip r:embed="rId10">
            <a:extLst/>
          </a:blip>
          <a:stretch>
            <a:fillRect/>
          </a:stretch>
        </p:blipFill>
        <p:spPr>
          <a:xfrm rot="20116360">
            <a:off x="2649137" y="2493214"/>
            <a:ext cx="348612" cy="1412751"/>
          </a:xfrm>
          <a:prstGeom prst="rect">
            <a:avLst/>
          </a:prstGeom>
          <a:ln w="12700">
            <a:miter lim="400000"/>
          </a:ln>
        </p:spPr>
      </p:pic>
      <p:pic>
        <p:nvPicPr>
          <p:cNvPr id="96" name="image35.png"/>
          <p:cNvPicPr>
            <a:picLocks noChangeAspect="1"/>
          </p:cNvPicPr>
          <p:nvPr/>
        </p:nvPicPr>
        <p:blipFill>
          <a:blip r:embed="rId10">
            <a:extLst/>
          </a:blip>
          <a:stretch>
            <a:fillRect/>
          </a:stretch>
        </p:blipFill>
        <p:spPr>
          <a:xfrm rot="20116360">
            <a:off x="3968763" y="1891049"/>
            <a:ext cx="348612" cy="1412751"/>
          </a:xfrm>
          <a:prstGeom prst="rect">
            <a:avLst/>
          </a:prstGeom>
          <a:ln w="12700">
            <a:miter lim="400000"/>
          </a:ln>
        </p:spPr>
      </p:pic>
      <p:pic>
        <p:nvPicPr>
          <p:cNvPr id="100" name="image32.png"/>
          <p:cNvPicPr>
            <a:picLocks noChangeAspect="1"/>
          </p:cNvPicPr>
          <p:nvPr/>
        </p:nvPicPr>
        <p:blipFill>
          <a:blip r:embed="rId11">
            <a:extLst/>
          </a:blip>
          <a:stretch>
            <a:fillRect/>
          </a:stretch>
        </p:blipFill>
        <p:spPr>
          <a:xfrm rot="3379789">
            <a:off x="4559976" y="1827820"/>
            <a:ext cx="1140083" cy="1191612"/>
          </a:xfrm>
          <a:prstGeom prst="rect">
            <a:avLst/>
          </a:prstGeom>
          <a:ln w="12700">
            <a:miter lim="400000"/>
          </a:ln>
        </p:spPr>
      </p:pic>
      <p:pic>
        <p:nvPicPr>
          <p:cNvPr id="102" name="image34.png"/>
          <p:cNvPicPr>
            <a:picLocks noChangeAspect="1"/>
          </p:cNvPicPr>
          <p:nvPr/>
        </p:nvPicPr>
        <p:blipFill>
          <a:blip r:embed="rId8">
            <a:extLst/>
          </a:blip>
          <a:stretch>
            <a:fillRect/>
          </a:stretch>
        </p:blipFill>
        <p:spPr>
          <a:xfrm>
            <a:off x="6731975" y="1048617"/>
            <a:ext cx="293056" cy="293056"/>
          </a:xfrm>
          <a:prstGeom prst="rect">
            <a:avLst/>
          </a:prstGeom>
          <a:ln w="12700">
            <a:miter lim="400000"/>
          </a:ln>
        </p:spPr>
      </p:pic>
      <p:pic>
        <p:nvPicPr>
          <p:cNvPr id="113" name="image15.png"/>
          <p:cNvPicPr>
            <a:picLocks noChangeAspect="1"/>
          </p:cNvPicPr>
          <p:nvPr/>
        </p:nvPicPr>
        <p:blipFill>
          <a:blip r:embed="rId12">
            <a:extLst/>
          </a:blip>
          <a:stretch>
            <a:fillRect/>
          </a:stretch>
        </p:blipFill>
        <p:spPr>
          <a:xfrm>
            <a:off x="2401676" y="4560370"/>
            <a:ext cx="3508689" cy="1998330"/>
          </a:xfrm>
          <a:prstGeom prst="rect">
            <a:avLst/>
          </a:prstGeom>
          <a:ln w="12700">
            <a:miter lim="400000"/>
          </a:ln>
        </p:spPr>
      </p:pic>
      <p:pic>
        <p:nvPicPr>
          <p:cNvPr id="115" name="image42.png"/>
          <p:cNvPicPr>
            <a:picLocks noChangeAspect="1"/>
          </p:cNvPicPr>
          <p:nvPr/>
        </p:nvPicPr>
        <p:blipFill>
          <a:blip r:embed="rId13">
            <a:extLst/>
          </a:blip>
          <a:stretch>
            <a:fillRect/>
          </a:stretch>
        </p:blipFill>
        <p:spPr>
          <a:xfrm>
            <a:off x="3743217" y="4736347"/>
            <a:ext cx="691611" cy="432258"/>
          </a:xfrm>
          <a:prstGeom prst="rect">
            <a:avLst/>
          </a:prstGeom>
          <a:ln w="12700">
            <a:miter lim="400000"/>
          </a:ln>
        </p:spPr>
      </p:pic>
      <p:pic>
        <p:nvPicPr>
          <p:cNvPr id="117" name="image34.png"/>
          <p:cNvPicPr>
            <a:picLocks noChangeAspect="1"/>
          </p:cNvPicPr>
          <p:nvPr/>
        </p:nvPicPr>
        <p:blipFill>
          <a:blip r:embed="rId8">
            <a:extLst/>
          </a:blip>
          <a:stretch>
            <a:fillRect/>
          </a:stretch>
        </p:blipFill>
        <p:spPr>
          <a:xfrm>
            <a:off x="4299063" y="4490110"/>
            <a:ext cx="293056" cy="293057"/>
          </a:xfrm>
          <a:prstGeom prst="rect">
            <a:avLst/>
          </a:prstGeom>
          <a:ln w="12700">
            <a:miter lim="400000"/>
          </a:ln>
        </p:spPr>
      </p:pic>
      <p:pic>
        <p:nvPicPr>
          <p:cNvPr id="119" name="image21.png"/>
          <p:cNvPicPr>
            <a:picLocks noChangeAspect="1"/>
          </p:cNvPicPr>
          <p:nvPr/>
        </p:nvPicPr>
        <p:blipFill>
          <a:blip r:embed="rId14">
            <a:extLst/>
          </a:blip>
          <a:stretch>
            <a:fillRect/>
          </a:stretch>
        </p:blipFill>
        <p:spPr>
          <a:xfrm>
            <a:off x="3656264" y="3818650"/>
            <a:ext cx="199155" cy="199156"/>
          </a:xfrm>
          <a:prstGeom prst="rect">
            <a:avLst/>
          </a:prstGeom>
          <a:ln w="12700">
            <a:miter lim="400000"/>
          </a:ln>
        </p:spPr>
      </p:pic>
      <p:pic>
        <p:nvPicPr>
          <p:cNvPr id="120" name="image21.png"/>
          <p:cNvPicPr>
            <a:picLocks noChangeAspect="1"/>
          </p:cNvPicPr>
          <p:nvPr/>
        </p:nvPicPr>
        <p:blipFill>
          <a:blip r:embed="rId14">
            <a:extLst/>
          </a:blip>
          <a:stretch>
            <a:fillRect/>
          </a:stretch>
        </p:blipFill>
        <p:spPr>
          <a:xfrm>
            <a:off x="3120870" y="4609468"/>
            <a:ext cx="199156" cy="199156"/>
          </a:xfrm>
          <a:prstGeom prst="rect">
            <a:avLst/>
          </a:prstGeom>
          <a:ln w="12700">
            <a:miter lim="400000"/>
          </a:ln>
        </p:spPr>
      </p:pic>
      <p:pic>
        <p:nvPicPr>
          <p:cNvPr id="98" name="image34.png"/>
          <p:cNvPicPr>
            <a:picLocks noChangeAspect="1"/>
          </p:cNvPicPr>
          <p:nvPr/>
        </p:nvPicPr>
        <p:blipFill>
          <a:blip r:embed="rId8">
            <a:extLst/>
          </a:blip>
          <a:stretch>
            <a:fillRect/>
          </a:stretch>
        </p:blipFill>
        <p:spPr>
          <a:xfrm>
            <a:off x="2936452" y="3609785"/>
            <a:ext cx="293056" cy="293056"/>
          </a:xfrm>
          <a:prstGeom prst="rect">
            <a:avLst/>
          </a:prstGeom>
          <a:ln w="12700">
            <a:miter lim="400000"/>
          </a:ln>
        </p:spPr>
      </p:pic>
      <p:pic>
        <p:nvPicPr>
          <p:cNvPr id="97" name="image34.png"/>
          <p:cNvPicPr>
            <a:picLocks noChangeAspect="1"/>
          </p:cNvPicPr>
          <p:nvPr/>
        </p:nvPicPr>
        <p:blipFill>
          <a:blip r:embed="rId8">
            <a:extLst/>
          </a:blip>
          <a:stretch>
            <a:fillRect/>
          </a:stretch>
        </p:blipFill>
        <p:spPr>
          <a:xfrm>
            <a:off x="3609314" y="3328916"/>
            <a:ext cx="293056" cy="293056"/>
          </a:xfrm>
          <a:prstGeom prst="rect">
            <a:avLst/>
          </a:prstGeom>
          <a:ln w="12700">
            <a:miter lim="400000"/>
          </a:ln>
        </p:spPr>
      </p:pic>
      <p:pic>
        <p:nvPicPr>
          <p:cNvPr id="99" name="image34.png"/>
          <p:cNvPicPr>
            <a:picLocks noChangeAspect="1"/>
          </p:cNvPicPr>
          <p:nvPr/>
        </p:nvPicPr>
        <p:blipFill>
          <a:blip r:embed="rId8">
            <a:extLst/>
          </a:blip>
          <a:stretch>
            <a:fillRect/>
          </a:stretch>
        </p:blipFill>
        <p:spPr>
          <a:xfrm>
            <a:off x="4256078" y="3007620"/>
            <a:ext cx="293056" cy="293056"/>
          </a:xfrm>
          <a:prstGeom prst="rect">
            <a:avLst/>
          </a:prstGeom>
          <a:ln w="12700">
            <a:miter lim="400000"/>
          </a:ln>
        </p:spPr>
      </p:pic>
      <p:pic>
        <p:nvPicPr>
          <p:cNvPr id="127" name="image21.png"/>
          <p:cNvPicPr>
            <a:picLocks noChangeAspect="1"/>
          </p:cNvPicPr>
          <p:nvPr/>
        </p:nvPicPr>
        <p:blipFill>
          <a:blip r:embed="rId14">
            <a:extLst/>
          </a:blip>
          <a:stretch>
            <a:fillRect/>
          </a:stretch>
        </p:blipFill>
        <p:spPr>
          <a:xfrm>
            <a:off x="3320026" y="3754642"/>
            <a:ext cx="199155" cy="199156"/>
          </a:xfrm>
          <a:prstGeom prst="rect">
            <a:avLst/>
          </a:prstGeom>
          <a:ln w="12700">
            <a:miter lim="400000"/>
          </a:ln>
        </p:spPr>
      </p:pic>
      <p:pic>
        <p:nvPicPr>
          <p:cNvPr id="129" name="image21.png"/>
          <p:cNvPicPr>
            <a:picLocks noChangeAspect="1"/>
          </p:cNvPicPr>
          <p:nvPr/>
        </p:nvPicPr>
        <p:blipFill>
          <a:blip r:embed="rId14">
            <a:extLst/>
          </a:blip>
          <a:stretch>
            <a:fillRect/>
          </a:stretch>
        </p:blipFill>
        <p:spPr>
          <a:xfrm>
            <a:off x="4529793" y="4783167"/>
            <a:ext cx="199155" cy="199156"/>
          </a:xfrm>
          <a:prstGeom prst="rect">
            <a:avLst/>
          </a:prstGeom>
          <a:ln w="12700">
            <a:miter lim="400000"/>
          </a:ln>
        </p:spPr>
      </p:pic>
      <p:pic>
        <p:nvPicPr>
          <p:cNvPr id="105" name="image21.png"/>
          <p:cNvPicPr>
            <a:picLocks noChangeAspect="1"/>
          </p:cNvPicPr>
          <p:nvPr/>
        </p:nvPicPr>
        <p:blipFill>
          <a:blip r:embed="rId14">
            <a:extLst/>
          </a:blip>
          <a:stretch>
            <a:fillRect/>
          </a:stretch>
        </p:blipFill>
        <p:spPr>
          <a:xfrm>
            <a:off x="5657486" y="2040977"/>
            <a:ext cx="199156" cy="199156"/>
          </a:xfrm>
          <a:prstGeom prst="rect">
            <a:avLst/>
          </a:prstGeom>
          <a:ln w="12700">
            <a:miter lim="400000"/>
          </a:ln>
        </p:spPr>
      </p:pic>
      <p:pic>
        <p:nvPicPr>
          <p:cNvPr id="107" name="image21.png"/>
          <p:cNvPicPr>
            <a:picLocks noChangeAspect="1"/>
          </p:cNvPicPr>
          <p:nvPr/>
        </p:nvPicPr>
        <p:blipFill>
          <a:blip r:embed="rId14">
            <a:extLst/>
          </a:blip>
          <a:stretch>
            <a:fillRect/>
          </a:stretch>
        </p:blipFill>
        <p:spPr>
          <a:xfrm>
            <a:off x="5994706" y="2305570"/>
            <a:ext cx="199156" cy="199156"/>
          </a:xfrm>
          <a:prstGeom prst="rect">
            <a:avLst/>
          </a:prstGeom>
          <a:ln w="12700">
            <a:miter lim="400000"/>
          </a:ln>
        </p:spPr>
      </p:pic>
      <p:pic>
        <p:nvPicPr>
          <p:cNvPr id="109" name="image21.png"/>
          <p:cNvPicPr>
            <a:picLocks noChangeAspect="1"/>
          </p:cNvPicPr>
          <p:nvPr/>
        </p:nvPicPr>
        <p:blipFill>
          <a:blip r:embed="rId14">
            <a:extLst/>
          </a:blip>
          <a:stretch>
            <a:fillRect/>
          </a:stretch>
        </p:blipFill>
        <p:spPr>
          <a:xfrm>
            <a:off x="6354564" y="2437168"/>
            <a:ext cx="199156" cy="199156"/>
          </a:xfrm>
          <a:prstGeom prst="rect">
            <a:avLst/>
          </a:prstGeom>
          <a:ln w="12700">
            <a:miter lim="400000"/>
          </a:ln>
        </p:spPr>
      </p:pic>
      <p:pic>
        <p:nvPicPr>
          <p:cNvPr id="137" name="image44.png"/>
          <p:cNvPicPr>
            <a:picLocks noChangeAspect="1"/>
          </p:cNvPicPr>
          <p:nvPr/>
        </p:nvPicPr>
        <p:blipFill>
          <a:blip r:embed="rId15">
            <a:extLst/>
          </a:blip>
          <a:stretch>
            <a:fillRect/>
          </a:stretch>
        </p:blipFill>
        <p:spPr>
          <a:xfrm>
            <a:off x="2606372" y="5096493"/>
            <a:ext cx="837136" cy="544141"/>
          </a:xfrm>
          <a:prstGeom prst="rect">
            <a:avLst/>
          </a:prstGeom>
          <a:ln w="12700">
            <a:miter lim="400000"/>
          </a:ln>
        </p:spPr>
      </p:pic>
      <p:pic>
        <p:nvPicPr>
          <p:cNvPr id="138" name="image45.png"/>
          <p:cNvPicPr>
            <a:picLocks noChangeAspect="1"/>
          </p:cNvPicPr>
          <p:nvPr/>
        </p:nvPicPr>
        <p:blipFill>
          <a:blip r:embed="rId16">
            <a:extLst/>
          </a:blip>
          <a:stretch>
            <a:fillRect/>
          </a:stretch>
        </p:blipFill>
        <p:spPr>
          <a:xfrm>
            <a:off x="3563615" y="5395406"/>
            <a:ext cx="700471" cy="502589"/>
          </a:xfrm>
          <a:prstGeom prst="rect">
            <a:avLst/>
          </a:prstGeom>
          <a:ln w="12700">
            <a:miter lim="400000"/>
          </a:ln>
        </p:spPr>
      </p:pic>
      <p:pic>
        <p:nvPicPr>
          <p:cNvPr id="139" name="image44.png"/>
          <p:cNvPicPr>
            <a:picLocks noChangeAspect="1"/>
          </p:cNvPicPr>
          <p:nvPr/>
        </p:nvPicPr>
        <p:blipFill>
          <a:blip r:embed="rId15">
            <a:extLst/>
          </a:blip>
          <a:stretch>
            <a:fillRect/>
          </a:stretch>
        </p:blipFill>
        <p:spPr>
          <a:xfrm>
            <a:off x="4357331" y="5252782"/>
            <a:ext cx="837136" cy="544141"/>
          </a:xfrm>
          <a:prstGeom prst="rect">
            <a:avLst/>
          </a:prstGeom>
          <a:ln w="12700">
            <a:miter lim="400000"/>
          </a:ln>
        </p:spPr>
      </p:pic>
      <p:pic>
        <p:nvPicPr>
          <p:cNvPr id="140" name="image47.png"/>
          <p:cNvPicPr>
            <a:picLocks noChangeAspect="1"/>
          </p:cNvPicPr>
          <p:nvPr/>
        </p:nvPicPr>
        <p:blipFill>
          <a:blip r:embed="rId17">
            <a:extLst/>
          </a:blip>
          <a:stretch>
            <a:fillRect/>
          </a:stretch>
        </p:blipFill>
        <p:spPr>
          <a:xfrm>
            <a:off x="2879448" y="5872953"/>
            <a:ext cx="569444" cy="447421"/>
          </a:xfrm>
          <a:prstGeom prst="rect">
            <a:avLst/>
          </a:prstGeom>
          <a:ln w="12700">
            <a:miter lim="400000"/>
          </a:ln>
        </p:spPr>
      </p:pic>
      <p:pic>
        <p:nvPicPr>
          <p:cNvPr id="141" name="image47.png"/>
          <p:cNvPicPr>
            <a:picLocks noChangeAspect="1"/>
          </p:cNvPicPr>
          <p:nvPr/>
        </p:nvPicPr>
        <p:blipFill>
          <a:blip r:embed="rId17">
            <a:extLst/>
          </a:blip>
          <a:stretch>
            <a:fillRect/>
          </a:stretch>
        </p:blipFill>
        <p:spPr>
          <a:xfrm>
            <a:off x="5245920" y="5416923"/>
            <a:ext cx="569444" cy="447421"/>
          </a:xfrm>
          <a:prstGeom prst="rect">
            <a:avLst/>
          </a:prstGeom>
          <a:ln w="12700">
            <a:miter lim="400000"/>
          </a:ln>
        </p:spPr>
      </p:pic>
      <p:pic>
        <p:nvPicPr>
          <p:cNvPr id="142" name="image41.png"/>
          <p:cNvPicPr>
            <a:picLocks noChangeAspect="1"/>
          </p:cNvPicPr>
          <p:nvPr/>
        </p:nvPicPr>
        <p:blipFill>
          <a:blip r:embed="rId18">
            <a:extLst/>
          </a:blip>
          <a:stretch>
            <a:fillRect/>
          </a:stretch>
        </p:blipFill>
        <p:spPr>
          <a:xfrm>
            <a:off x="4922427" y="4736347"/>
            <a:ext cx="657280" cy="516435"/>
          </a:xfrm>
          <a:prstGeom prst="rect">
            <a:avLst/>
          </a:prstGeom>
          <a:ln w="12700">
            <a:miter lim="400000"/>
          </a:ln>
        </p:spPr>
      </p:pic>
      <p:pic>
        <p:nvPicPr>
          <p:cNvPr id="143" name="image41.png"/>
          <p:cNvPicPr>
            <a:picLocks noChangeAspect="1"/>
          </p:cNvPicPr>
          <p:nvPr/>
        </p:nvPicPr>
        <p:blipFill>
          <a:blip r:embed="rId18">
            <a:extLst/>
          </a:blip>
          <a:stretch>
            <a:fillRect/>
          </a:stretch>
        </p:blipFill>
        <p:spPr>
          <a:xfrm>
            <a:off x="3743217" y="6010780"/>
            <a:ext cx="657280" cy="516435"/>
          </a:xfrm>
          <a:prstGeom prst="rect">
            <a:avLst/>
          </a:prstGeom>
          <a:ln w="12700">
            <a:miter lim="400000"/>
          </a:ln>
        </p:spPr>
      </p:pic>
      <p:pic>
        <p:nvPicPr>
          <p:cNvPr id="144" name="image45.png"/>
          <p:cNvPicPr>
            <a:picLocks noChangeAspect="1"/>
          </p:cNvPicPr>
          <p:nvPr/>
        </p:nvPicPr>
        <p:blipFill>
          <a:blip r:embed="rId16">
            <a:extLst/>
          </a:blip>
          <a:stretch>
            <a:fillRect/>
          </a:stretch>
        </p:blipFill>
        <p:spPr>
          <a:xfrm>
            <a:off x="4572336" y="5873784"/>
            <a:ext cx="700471" cy="502589"/>
          </a:xfrm>
          <a:prstGeom prst="rect">
            <a:avLst/>
          </a:prstGeom>
          <a:ln w="12700">
            <a:miter lim="400000"/>
          </a:ln>
        </p:spPr>
      </p:pic>
      <p:pic>
        <p:nvPicPr>
          <p:cNvPr id="110" name="image37.png"/>
          <p:cNvPicPr>
            <a:picLocks noChangeAspect="1"/>
          </p:cNvPicPr>
          <p:nvPr/>
        </p:nvPicPr>
        <p:blipFill>
          <a:blip r:embed="rId19">
            <a:extLst/>
          </a:blip>
          <a:stretch>
            <a:fillRect/>
          </a:stretch>
        </p:blipFill>
        <p:spPr>
          <a:xfrm>
            <a:off x="6719844" y="1840869"/>
            <a:ext cx="1332024" cy="1372275"/>
          </a:xfrm>
          <a:prstGeom prst="rect">
            <a:avLst/>
          </a:prstGeom>
          <a:ln w="12700">
            <a:miter lim="400000"/>
          </a:ln>
        </p:spPr>
      </p:pic>
      <p:pic>
        <p:nvPicPr>
          <p:cNvPr id="111" name="Picture 110" descr="NEW-ATP-blue.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97211" y="2218300"/>
            <a:ext cx="514405" cy="590515"/>
          </a:xfrm>
          <a:prstGeom prst="rect">
            <a:avLst/>
          </a:prstGeom>
        </p:spPr>
      </p:pic>
      <p:pic>
        <p:nvPicPr>
          <p:cNvPr id="112" name="Picture 111" descr="NEW-ATP-blue.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18944" y="2514633"/>
            <a:ext cx="514405" cy="590515"/>
          </a:xfrm>
          <a:prstGeom prst="rect">
            <a:avLst/>
          </a:prstGeom>
        </p:spPr>
      </p:pic>
      <p:pic>
        <p:nvPicPr>
          <p:cNvPr id="123" name="Picture 122" descr="NEW-ATP-blue.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26277" y="2925267"/>
            <a:ext cx="514405" cy="590515"/>
          </a:xfrm>
          <a:prstGeom prst="rect">
            <a:avLst/>
          </a:prstGeom>
        </p:spPr>
      </p:pic>
      <p:pic>
        <p:nvPicPr>
          <p:cNvPr id="124" name="Picture 123" descr="NEW-ATP-blue.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48010" y="3221600"/>
            <a:ext cx="514405" cy="590515"/>
          </a:xfrm>
          <a:prstGeom prst="rect">
            <a:avLst/>
          </a:prstGeom>
        </p:spPr>
      </p:pic>
      <p:pic>
        <p:nvPicPr>
          <p:cNvPr id="151" name="image40.png"/>
          <p:cNvPicPr>
            <a:picLocks noChangeAspect="1"/>
          </p:cNvPicPr>
          <p:nvPr/>
        </p:nvPicPr>
        <p:blipFill>
          <a:blip r:embed="rId21">
            <a:extLst/>
          </a:blip>
          <a:stretch>
            <a:fillRect/>
          </a:stretch>
        </p:blipFill>
        <p:spPr>
          <a:xfrm rot="414811">
            <a:off x="4843022" y="2160670"/>
            <a:ext cx="2423160" cy="1896385"/>
          </a:xfrm>
          <a:prstGeom prst="rect">
            <a:avLst/>
          </a:prstGeom>
          <a:ln w="12700">
            <a:miter lim="400000"/>
          </a:ln>
        </p:spPr>
      </p:pic>
      <p:pic>
        <p:nvPicPr>
          <p:cNvPr id="152" name="image34.png"/>
          <p:cNvPicPr>
            <a:picLocks noChangeAspect="1"/>
          </p:cNvPicPr>
          <p:nvPr/>
        </p:nvPicPr>
        <p:blipFill>
          <a:blip r:embed="rId8">
            <a:extLst/>
          </a:blip>
          <a:stretch>
            <a:fillRect/>
          </a:stretch>
        </p:blipFill>
        <p:spPr>
          <a:xfrm>
            <a:off x="5695648" y="3326596"/>
            <a:ext cx="293056" cy="293056"/>
          </a:xfrm>
          <a:prstGeom prst="rect">
            <a:avLst/>
          </a:prstGeom>
          <a:ln w="12700">
            <a:miter lim="400000"/>
          </a:ln>
        </p:spPr>
      </p:pic>
      <p:pic>
        <p:nvPicPr>
          <p:cNvPr id="153" name="image34.png"/>
          <p:cNvPicPr>
            <a:picLocks noChangeAspect="1"/>
          </p:cNvPicPr>
          <p:nvPr/>
        </p:nvPicPr>
        <p:blipFill>
          <a:blip r:embed="rId8">
            <a:extLst/>
          </a:blip>
          <a:stretch>
            <a:fillRect/>
          </a:stretch>
        </p:blipFill>
        <p:spPr>
          <a:xfrm>
            <a:off x="6499328" y="3485537"/>
            <a:ext cx="293057" cy="293057"/>
          </a:xfrm>
          <a:prstGeom prst="rect">
            <a:avLst/>
          </a:prstGeom>
          <a:ln w="12700">
            <a:miter lim="400000"/>
          </a:ln>
        </p:spPr>
      </p:pic>
      <p:pic>
        <p:nvPicPr>
          <p:cNvPr id="156" name="image42.png"/>
          <p:cNvPicPr>
            <a:picLocks noChangeAspect="1"/>
          </p:cNvPicPr>
          <p:nvPr/>
        </p:nvPicPr>
        <p:blipFill>
          <a:blip r:embed="rId13">
            <a:extLst/>
          </a:blip>
          <a:stretch>
            <a:fillRect/>
          </a:stretch>
        </p:blipFill>
        <p:spPr>
          <a:xfrm>
            <a:off x="6244335" y="2971367"/>
            <a:ext cx="691611" cy="432256"/>
          </a:xfrm>
          <a:prstGeom prst="rect">
            <a:avLst/>
          </a:prstGeom>
          <a:ln w="12700">
            <a:miter lim="400000"/>
          </a:ln>
        </p:spPr>
      </p:pic>
      <p:pic>
        <p:nvPicPr>
          <p:cNvPr id="157" name="image42.png"/>
          <p:cNvPicPr>
            <a:picLocks noChangeAspect="1"/>
          </p:cNvPicPr>
          <p:nvPr/>
        </p:nvPicPr>
        <p:blipFill>
          <a:blip r:embed="rId13">
            <a:extLst/>
          </a:blip>
          <a:stretch>
            <a:fillRect/>
          </a:stretch>
        </p:blipFill>
        <p:spPr>
          <a:xfrm>
            <a:off x="5507021" y="3835633"/>
            <a:ext cx="691611" cy="432256"/>
          </a:xfrm>
          <a:prstGeom prst="rect">
            <a:avLst/>
          </a:prstGeom>
          <a:ln w="12700">
            <a:miter lim="400000"/>
          </a:ln>
        </p:spPr>
      </p:pic>
      <p:pic>
        <p:nvPicPr>
          <p:cNvPr id="160" name="image21.png"/>
          <p:cNvPicPr>
            <a:picLocks noChangeAspect="1"/>
          </p:cNvPicPr>
          <p:nvPr/>
        </p:nvPicPr>
        <p:blipFill>
          <a:blip r:embed="rId14">
            <a:extLst/>
          </a:blip>
          <a:stretch>
            <a:fillRect/>
          </a:stretch>
        </p:blipFill>
        <p:spPr>
          <a:xfrm>
            <a:off x="6308319" y="3812115"/>
            <a:ext cx="199156" cy="199156"/>
          </a:xfrm>
          <a:prstGeom prst="rect">
            <a:avLst/>
          </a:prstGeom>
          <a:ln w="12700">
            <a:miter lim="400000"/>
          </a:ln>
        </p:spPr>
      </p:pic>
      <p:pic>
        <p:nvPicPr>
          <p:cNvPr id="161" name="image34.png"/>
          <p:cNvPicPr>
            <a:picLocks noChangeAspect="1"/>
          </p:cNvPicPr>
          <p:nvPr/>
        </p:nvPicPr>
        <p:blipFill>
          <a:blip r:embed="rId8">
            <a:extLst/>
          </a:blip>
          <a:stretch>
            <a:fillRect/>
          </a:stretch>
        </p:blipFill>
        <p:spPr>
          <a:xfrm>
            <a:off x="6945463" y="3264098"/>
            <a:ext cx="293056" cy="293057"/>
          </a:xfrm>
          <a:prstGeom prst="rect">
            <a:avLst/>
          </a:prstGeom>
          <a:ln w="12700">
            <a:miter lim="400000"/>
          </a:ln>
        </p:spPr>
      </p:pic>
      <p:pic>
        <p:nvPicPr>
          <p:cNvPr id="162" name="image42.png"/>
          <p:cNvPicPr>
            <a:picLocks noChangeAspect="1"/>
          </p:cNvPicPr>
          <p:nvPr/>
        </p:nvPicPr>
        <p:blipFill>
          <a:blip r:embed="rId13">
            <a:extLst/>
          </a:blip>
          <a:stretch>
            <a:fillRect/>
          </a:stretch>
        </p:blipFill>
        <p:spPr>
          <a:xfrm>
            <a:off x="5254820" y="2897955"/>
            <a:ext cx="691611" cy="432256"/>
          </a:xfrm>
          <a:prstGeom prst="rect">
            <a:avLst/>
          </a:prstGeom>
          <a:ln w="12700">
            <a:miter lim="400000"/>
          </a:ln>
        </p:spPr>
      </p:pic>
      <p:sp>
        <p:nvSpPr>
          <p:cNvPr id="163" name="Shape 926"/>
          <p:cNvSpPr/>
          <p:nvPr/>
        </p:nvSpPr>
        <p:spPr>
          <a:xfrm>
            <a:off x="228599" y="6510326"/>
            <a:ext cx="9534526" cy="46166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defRPr sz="800" b="1">
                <a:solidFill>
                  <a:srgbClr val="535353"/>
                </a:solidFill>
                <a:latin typeface="Arial"/>
                <a:ea typeface="Arial"/>
                <a:cs typeface="Arial"/>
                <a:sym typeface="Arial"/>
              </a:defRPr>
            </a:pPr>
            <a:r>
              <a:rPr dirty="0">
                <a:solidFill>
                  <a:schemeClr val="bg1"/>
                </a:solidFill>
              </a:rPr>
              <a:t>References: 1</a:t>
            </a:r>
            <a:r>
              <a:rPr b="0" dirty="0">
                <a:solidFill>
                  <a:schemeClr val="bg1"/>
                </a:solidFill>
              </a:rPr>
              <a:t>. Murray RK, et al. </a:t>
            </a:r>
            <a:r>
              <a:rPr b="0" i="1" dirty="0">
                <a:solidFill>
                  <a:schemeClr val="bg1"/>
                </a:solidFill>
              </a:rPr>
              <a:t>Harper’s Illustrated Biochemistry</a:t>
            </a:r>
            <a:r>
              <a:rPr b="0" dirty="0">
                <a:solidFill>
                  <a:schemeClr val="bg1"/>
                </a:solidFill>
              </a:rPr>
              <a:t>, 28</a:t>
            </a:r>
            <a:r>
              <a:rPr b="0" baseline="29499" dirty="0">
                <a:solidFill>
                  <a:schemeClr val="bg1"/>
                </a:solidFill>
              </a:rPr>
              <a:t>th</a:t>
            </a:r>
            <a:r>
              <a:rPr b="0" dirty="0">
                <a:solidFill>
                  <a:schemeClr val="bg1"/>
                </a:solidFill>
              </a:rPr>
              <a:t> ed. McGraw-Hill’s Access Medicine, 2009. </a:t>
            </a:r>
            <a:br>
              <a:rPr b="0" dirty="0">
                <a:solidFill>
                  <a:schemeClr val="bg1"/>
                </a:solidFill>
              </a:rPr>
            </a:br>
            <a:r>
              <a:rPr dirty="0">
                <a:solidFill>
                  <a:schemeClr val="bg1"/>
                </a:solidFill>
              </a:rPr>
              <a:t>2.</a:t>
            </a:r>
            <a:r>
              <a:rPr b="0" dirty="0">
                <a:solidFill>
                  <a:schemeClr val="bg1"/>
                </a:solidFill>
              </a:rPr>
              <a:t> McCord JM. </a:t>
            </a:r>
            <a:r>
              <a:rPr b="0" i="1" dirty="0">
                <a:solidFill>
                  <a:schemeClr val="bg1"/>
                </a:solidFill>
              </a:rPr>
              <a:t>Am J Med. </a:t>
            </a:r>
            <a:r>
              <a:rPr b="0" dirty="0">
                <a:solidFill>
                  <a:schemeClr val="bg1"/>
                </a:solidFill>
              </a:rPr>
              <a:t>2000;108(8):652-659. </a:t>
            </a:r>
            <a:r>
              <a:rPr dirty="0">
                <a:solidFill>
                  <a:schemeClr val="bg1"/>
                </a:solidFill>
              </a:rPr>
              <a:t>3. </a:t>
            </a:r>
            <a:r>
              <a:rPr b="0" dirty="0">
                <a:solidFill>
                  <a:schemeClr val="bg1"/>
                </a:solidFill>
              </a:rPr>
              <a:t>Mach WJ, et al. </a:t>
            </a:r>
            <a:r>
              <a:rPr b="0" i="1" dirty="0" err="1">
                <a:solidFill>
                  <a:schemeClr val="bg1"/>
                </a:solidFill>
              </a:rPr>
              <a:t>Nurs</a:t>
            </a:r>
            <a:r>
              <a:rPr b="0" i="1" dirty="0">
                <a:solidFill>
                  <a:schemeClr val="bg1"/>
                </a:solidFill>
              </a:rPr>
              <a:t> Res </a:t>
            </a:r>
            <a:r>
              <a:rPr b="0" i="1" dirty="0" err="1">
                <a:solidFill>
                  <a:schemeClr val="bg1"/>
                </a:solidFill>
              </a:rPr>
              <a:t>Pract</a:t>
            </a:r>
            <a:r>
              <a:rPr b="0" i="1" dirty="0">
                <a:solidFill>
                  <a:schemeClr val="bg1"/>
                </a:solidFill>
              </a:rPr>
              <a:t>. </a:t>
            </a:r>
            <a:r>
              <a:rPr b="0" dirty="0">
                <a:solidFill>
                  <a:schemeClr val="bg1"/>
                </a:solidFill>
              </a:rPr>
              <a:t>20</a:t>
            </a:r>
            <a:r>
              <a:rPr lang="en-US" b="0" dirty="0">
                <a:solidFill>
                  <a:schemeClr val="bg1"/>
                </a:solidFill>
              </a:rPr>
              <a:t>1</a:t>
            </a:r>
            <a:r>
              <a:rPr b="0" dirty="0">
                <a:solidFill>
                  <a:schemeClr val="bg1"/>
                </a:solidFill>
              </a:rPr>
              <a:t>1:260482. </a:t>
            </a:r>
          </a:p>
          <a:p>
            <a:pPr>
              <a:defRPr sz="800">
                <a:solidFill>
                  <a:srgbClr val="535353"/>
                </a:solidFill>
                <a:latin typeface="Arial"/>
                <a:ea typeface="Arial"/>
                <a:cs typeface="Arial"/>
                <a:sym typeface="Arial"/>
              </a:defRPr>
            </a:pPr>
            <a:r>
              <a:rPr dirty="0">
                <a:solidFill>
                  <a:srgbClr val="535353"/>
                </a:solidFill>
              </a:rPr>
              <a:t> </a:t>
            </a:r>
          </a:p>
        </p:txBody>
      </p:sp>
      <p:pic>
        <p:nvPicPr>
          <p:cNvPr id="130" name="image34.png"/>
          <p:cNvPicPr>
            <a:picLocks noChangeAspect="1"/>
          </p:cNvPicPr>
          <p:nvPr/>
        </p:nvPicPr>
        <p:blipFill>
          <a:blip r:embed="rId8">
            <a:extLst/>
          </a:blip>
          <a:stretch>
            <a:fillRect/>
          </a:stretch>
        </p:blipFill>
        <p:spPr>
          <a:xfrm>
            <a:off x="4236737" y="3489048"/>
            <a:ext cx="293056" cy="293056"/>
          </a:xfrm>
          <a:prstGeom prst="rect">
            <a:avLst/>
          </a:prstGeom>
          <a:ln w="12700">
            <a:miter lim="400000"/>
          </a:ln>
        </p:spPr>
      </p:pic>
      <p:pic>
        <p:nvPicPr>
          <p:cNvPr id="131" name="image21.png"/>
          <p:cNvPicPr>
            <a:picLocks noChangeAspect="1"/>
          </p:cNvPicPr>
          <p:nvPr/>
        </p:nvPicPr>
        <p:blipFill>
          <a:blip r:embed="rId14">
            <a:extLst/>
          </a:blip>
          <a:stretch>
            <a:fillRect/>
          </a:stretch>
        </p:blipFill>
        <p:spPr>
          <a:xfrm>
            <a:off x="3989444" y="3342947"/>
            <a:ext cx="199156" cy="199156"/>
          </a:xfrm>
          <a:prstGeom prst="rect">
            <a:avLst/>
          </a:prstGeom>
          <a:ln w="12700">
            <a:miter lim="400000"/>
          </a:ln>
        </p:spPr>
      </p:pic>
      <p:pic>
        <p:nvPicPr>
          <p:cNvPr id="132" name="image21.png"/>
          <p:cNvPicPr>
            <a:picLocks noChangeAspect="1"/>
          </p:cNvPicPr>
          <p:nvPr/>
        </p:nvPicPr>
        <p:blipFill>
          <a:blip r:embed="rId14">
            <a:extLst/>
          </a:blip>
          <a:stretch>
            <a:fillRect/>
          </a:stretch>
        </p:blipFill>
        <p:spPr>
          <a:xfrm>
            <a:off x="4004139" y="4390532"/>
            <a:ext cx="199155" cy="199156"/>
          </a:xfrm>
          <a:prstGeom prst="rect">
            <a:avLst/>
          </a:prstGeom>
          <a:ln w="12700">
            <a:miter lim="400000"/>
          </a:ln>
        </p:spPr>
      </p:pic>
      <p:pic>
        <p:nvPicPr>
          <p:cNvPr id="133" name="image42.png"/>
          <p:cNvPicPr>
            <a:picLocks noChangeAspect="1"/>
          </p:cNvPicPr>
          <p:nvPr/>
        </p:nvPicPr>
        <p:blipFill>
          <a:blip r:embed="rId13">
            <a:extLst/>
          </a:blip>
          <a:stretch>
            <a:fillRect/>
          </a:stretch>
        </p:blipFill>
        <p:spPr>
          <a:xfrm>
            <a:off x="3121646" y="3988307"/>
            <a:ext cx="691611" cy="432258"/>
          </a:xfrm>
          <a:prstGeom prst="rect">
            <a:avLst/>
          </a:prstGeom>
          <a:ln w="12700">
            <a:miter lim="400000"/>
          </a:ln>
        </p:spPr>
      </p:pic>
      <p:pic>
        <p:nvPicPr>
          <p:cNvPr id="134" name="image21.png"/>
          <p:cNvPicPr>
            <a:picLocks noChangeAspect="1"/>
          </p:cNvPicPr>
          <p:nvPr/>
        </p:nvPicPr>
        <p:blipFill>
          <a:blip r:embed="rId14">
            <a:extLst/>
          </a:blip>
          <a:stretch>
            <a:fillRect/>
          </a:stretch>
        </p:blipFill>
        <p:spPr>
          <a:xfrm>
            <a:off x="3713679" y="4401350"/>
            <a:ext cx="199155" cy="199156"/>
          </a:xfrm>
          <a:prstGeom prst="rect">
            <a:avLst/>
          </a:prstGeom>
          <a:ln w="12700">
            <a:miter lim="400000"/>
          </a:ln>
        </p:spPr>
      </p:pic>
      <p:pic>
        <p:nvPicPr>
          <p:cNvPr id="135" name="image42.png"/>
          <p:cNvPicPr>
            <a:picLocks noChangeAspect="1"/>
          </p:cNvPicPr>
          <p:nvPr/>
        </p:nvPicPr>
        <p:blipFill>
          <a:blip r:embed="rId13">
            <a:extLst/>
          </a:blip>
          <a:stretch>
            <a:fillRect/>
          </a:stretch>
        </p:blipFill>
        <p:spPr>
          <a:xfrm>
            <a:off x="4009967" y="3854220"/>
            <a:ext cx="691611" cy="432258"/>
          </a:xfrm>
          <a:prstGeom prst="rect">
            <a:avLst/>
          </a:prstGeom>
          <a:ln w="12700">
            <a:miter lim="400000"/>
          </a:ln>
        </p:spPr>
      </p:pic>
      <p:pic>
        <p:nvPicPr>
          <p:cNvPr id="136" name="image34.png"/>
          <p:cNvPicPr>
            <a:picLocks noChangeAspect="1"/>
          </p:cNvPicPr>
          <p:nvPr/>
        </p:nvPicPr>
        <p:blipFill>
          <a:blip r:embed="rId8">
            <a:extLst/>
          </a:blip>
          <a:stretch>
            <a:fillRect/>
          </a:stretch>
        </p:blipFill>
        <p:spPr>
          <a:xfrm>
            <a:off x="3396422" y="4667659"/>
            <a:ext cx="293057" cy="293056"/>
          </a:xfrm>
          <a:prstGeom prst="rect">
            <a:avLst/>
          </a:prstGeom>
          <a:ln w="12700">
            <a:miter lim="400000"/>
          </a:ln>
        </p:spPr>
      </p:pic>
      <p:pic>
        <p:nvPicPr>
          <p:cNvPr id="145" name="image21.png"/>
          <p:cNvPicPr>
            <a:picLocks noChangeAspect="1"/>
          </p:cNvPicPr>
          <p:nvPr/>
        </p:nvPicPr>
        <p:blipFill>
          <a:blip r:embed="rId14">
            <a:extLst/>
          </a:blip>
          <a:stretch>
            <a:fillRect/>
          </a:stretch>
        </p:blipFill>
        <p:spPr>
          <a:xfrm>
            <a:off x="3905469" y="3636553"/>
            <a:ext cx="199156" cy="199156"/>
          </a:xfrm>
          <a:prstGeom prst="rect">
            <a:avLst/>
          </a:prstGeom>
          <a:ln w="12700">
            <a:miter lim="400000"/>
          </a:ln>
        </p:spPr>
      </p:pic>
      <p:pic>
        <p:nvPicPr>
          <p:cNvPr id="146" name="image21.png"/>
          <p:cNvPicPr>
            <a:picLocks noChangeAspect="1"/>
          </p:cNvPicPr>
          <p:nvPr/>
        </p:nvPicPr>
        <p:blipFill>
          <a:blip r:embed="rId14">
            <a:extLst/>
          </a:blip>
          <a:stretch>
            <a:fillRect/>
          </a:stretch>
        </p:blipFill>
        <p:spPr>
          <a:xfrm>
            <a:off x="4501361" y="4286478"/>
            <a:ext cx="199156" cy="199156"/>
          </a:xfrm>
          <a:prstGeom prst="rect">
            <a:avLst/>
          </a:prstGeom>
          <a:ln w="12700">
            <a:miter lim="400000"/>
          </a:ln>
        </p:spPr>
      </p:pic>
      <p:pic>
        <p:nvPicPr>
          <p:cNvPr id="147" name="image21.png"/>
          <p:cNvPicPr>
            <a:picLocks noChangeAspect="1"/>
          </p:cNvPicPr>
          <p:nvPr/>
        </p:nvPicPr>
        <p:blipFill>
          <a:blip r:embed="rId14">
            <a:extLst/>
          </a:blip>
          <a:stretch>
            <a:fillRect/>
          </a:stretch>
        </p:blipFill>
        <p:spPr>
          <a:xfrm>
            <a:off x="4013138" y="5169407"/>
            <a:ext cx="199156" cy="199156"/>
          </a:xfrm>
          <a:prstGeom prst="rect">
            <a:avLst/>
          </a:prstGeom>
          <a:ln w="12700">
            <a:miter lim="400000"/>
          </a:ln>
        </p:spPr>
      </p:pic>
      <p:pic>
        <p:nvPicPr>
          <p:cNvPr id="148" name="image41.png"/>
          <p:cNvPicPr>
            <a:picLocks noChangeAspect="1"/>
          </p:cNvPicPr>
          <p:nvPr/>
        </p:nvPicPr>
        <p:blipFill>
          <a:blip r:embed="rId18">
            <a:extLst/>
          </a:blip>
          <a:stretch>
            <a:fillRect/>
          </a:stretch>
        </p:blipFill>
        <p:spPr>
          <a:xfrm>
            <a:off x="6645856" y="4037144"/>
            <a:ext cx="662613" cy="520626"/>
          </a:xfrm>
          <a:prstGeom prst="rect">
            <a:avLst/>
          </a:prstGeom>
          <a:ln w="12700">
            <a:miter lim="400000"/>
          </a:ln>
        </p:spPr>
      </p:pic>
      <p:grpSp>
        <p:nvGrpSpPr>
          <p:cNvPr id="108" name="Group 107"/>
          <p:cNvGrpSpPr/>
          <p:nvPr/>
        </p:nvGrpSpPr>
        <p:grpSpPr>
          <a:xfrm>
            <a:off x="226414" y="3319118"/>
            <a:ext cx="2051587" cy="1277381"/>
            <a:chOff x="226414" y="3319118"/>
            <a:chExt cx="2051587" cy="1277381"/>
          </a:xfrm>
        </p:grpSpPr>
        <p:pic>
          <p:nvPicPr>
            <p:cNvPr id="116" name="image32.png"/>
            <p:cNvPicPr>
              <a:picLocks noChangeAspect="1"/>
            </p:cNvPicPr>
            <p:nvPr/>
          </p:nvPicPr>
          <p:blipFill>
            <a:blip r:embed="rId11">
              <a:extLst/>
            </a:blip>
            <a:stretch>
              <a:fillRect/>
            </a:stretch>
          </p:blipFill>
          <p:spPr>
            <a:xfrm rot="16856755" flipV="1">
              <a:off x="1045790" y="3291887"/>
              <a:ext cx="1204980" cy="1259442"/>
            </a:xfrm>
            <a:prstGeom prst="rect">
              <a:avLst/>
            </a:prstGeom>
            <a:ln w="12700">
              <a:miter lim="400000"/>
            </a:ln>
          </p:spPr>
        </p:pic>
        <p:pic>
          <p:nvPicPr>
            <p:cNvPr id="118" name="Picture 11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121" name="image21.png"/>
            <p:cNvPicPr>
              <a:picLocks noChangeAspect="1"/>
            </p:cNvPicPr>
            <p:nvPr/>
          </p:nvPicPr>
          <p:blipFill>
            <a:blip r:embed="rId14">
              <a:extLst/>
            </a:blip>
            <a:stretch>
              <a:fillRect/>
            </a:stretch>
          </p:blipFill>
          <p:spPr>
            <a:xfrm>
              <a:off x="555218" y="3955430"/>
              <a:ext cx="207606" cy="207606"/>
            </a:xfrm>
            <a:prstGeom prst="rect">
              <a:avLst/>
            </a:prstGeom>
            <a:ln w="12700">
              <a:miter lim="400000"/>
            </a:ln>
          </p:spPr>
        </p:pic>
        <p:pic>
          <p:nvPicPr>
            <p:cNvPr id="122" name="image21.png"/>
            <p:cNvPicPr>
              <a:picLocks noChangeAspect="1"/>
            </p:cNvPicPr>
            <p:nvPr/>
          </p:nvPicPr>
          <p:blipFill>
            <a:blip r:embed="rId14">
              <a:extLst/>
            </a:blip>
            <a:stretch>
              <a:fillRect/>
            </a:stretch>
          </p:blipFill>
          <p:spPr>
            <a:xfrm>
              <a:off x="464177" y="4059340"/>
              <a:ext cx="207605" cy="207606"/>
            </a:xfrm>
            <a:prstGeom prst="rect">
              <a:avLst/>
            </a:prstGeom>
            <a:ln w="12700">
              <a:miter lim="400000"/>
            </a:ln>
          </p:spPr>
        </p:pic>
        <p:pic>
          <p:nvPicPr>
            <p:cNvPr id="125" name="image21.png"/>
            <p:cNvPicPr>
              <a:picLocks noChangeAspect="1"/>
            </p:cNvPicPr>
            <p:nvPr/>
          </p:nvPicPr>
          <p:blipFill>
            <a:blip r:embed="rId14">
              <a:extLst/>
            </a:blip>
            <a:stretch>
              <a:fillRect/>
            </a:stretch>
          </p:blipFill>
          <p:spPr>
            <a:xfrm>
              <a:off x="731267" y="3981016"/>
              <a:ext cx="207607" cy="207606"/>
            </a:xfrm>
            <a:prstGeom prst="rect">
              <a:avLst/>
            </a:prstGeom>
            <a:ln w="12700">
              <a:miter lim="400000"/>
            </a:ln>
          </p:spPr>
        </p:pic>
        <p:pic>
          <p:nvPicPr>
            <p:cNvPr id="126" name="image21.png"/>
            <p:cNvPicPr>
              <a:picLocks noChangeAspect="1"/>
            </p:cNvPicPr>
            <p:nvPr/>
          </p:nvPicPr>
          <p:blipFill>
            <a:blip r:embed="rId14">
              <a:extLst/>
            </a:blip>
            <a:stretch>
              <a:fillRect/>
            </a:stretch>
          </p:blipFill>
          <p:spPr>
            <a:xfrm>
              <a:off x="751610" y="4091760"/>
              <a:ext cx="207605" cy="207606"/>
            </a:xfrm>
            <a:prstGeom prst="rect">
              <a:avLst/>
            </a:prstGeom>
            <a:ln w="12700">
              <a:miter lim="400000"/>
            </a:ln>
          </p:spPr>
        </p:pic>
        <p:pic>
          <p:nvPicPr>
            <p:cNvPr id="128" name="image21.png"/>
            <p:cNvPicPr>
              <a:picLocks noChangeAspect="1"/>
            </p:cNvPicPr>
            <p:nvPr/>
          </p:nvPicPr>
          <p:blipFill>
            <a:blip r:embed="rId14">
              <a:extLst/>
            </a:blip>
            <a:stretch>
              <a:fillRect/>
            </a:stretch>
          </p:blipFill>
          <p:spPr>
            <a:xfrm>
              <a:off x="599536" y="4110324"/>
              <a:ext cx="207605" cy="207607"/>
            </a:xfrm>
            <a:prstGeom prst="rect">
              <a:avLst/>
            </a:prstGeom>
            <a:ln w="12700">
              <a:miter lim="400000"/>
            </a:ln>
          </p:spPr>
        </p:pic>
      </p:grpSp>
      <p:sp>
        <p:nvSpPr>
          <p:cNvPr id="150" name="Shape 519"/>
          <p:cNvSpPr/>
          <p:nvPr/>
        </p:nvSpPr>
        <p:spPr>
          <a:xfrm>
            <a:off x="5450432" y="5279073"/>
            <a:ext cx="2090300" cy="5232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r>
              <a:rPr lang="en-US" sz="1400" dirty="0">
                <a:solidFill>
                  <a:schemeClr val="tx1"/>
                </a:solidFill>
              </a:rPr>
              <a:t>Inadequate </a:t>
            </a:r>
          </a:p>
          <a:p>
            <a:pPr algn="ctr">
              <a:defRPr sz="1300" b="1">
                <a:solidFill>
                  <a:srgbClr val="FFFFFF"/>
                </a:solidFill>
                <a:latin typeface="Arial"/>
                <a:ea typeface="Arial"/>
                <a:cs typeface="Arial"/>
                <a:sym typeface="Arial"/>
              </a:defRPr>
            </a:pPr>
            <a:r>
              <a:rPr lang="en-US" sz="1400" dirty="0">
                <a:solidFill>
                  <a:schemeClr val="tx1"/>
                </a:solidFill>
              </a:rPr>
              <a:t>antioxidants</a:t>
            </a:r>
            <a:endParaRPr sz="1400" dirty="0">
              <a:solidFill>
                <a:schemeClr val="tx1"/>
              </a:solidFill>
            </a:endParaRPr>
          </a:p>
        </p:txBody>
      </p:sp>
      <p:pic>
        <p:nvPicPr>
          <p:cNvPr id="154" name="image41.png"/>
          <p:cNvPicPr>
            <a:picLocks noChangeAspect="1"/>
          </p:cNvPicPr>
          <p:nvPr/>
        </p:nvPicPr>
        <p:blipFill>
          <a:blip r:embed="rId18">
            <a:extLst/>
          </a:blip>
          <a:stretch>
            <a:fillRect/>
          </a:stretch>
        </p:blipFill>
        <p:spPr>
          <a:xfrm>
            <a:off x="7314247" y="4621846"/>
            <a:ext cx="704443" cy="553492"/>
          </a:xfrm>
          <a:prstGeom prst="rect">
            <a:avLst/>
          </a:prstGeom>
          <a:ln w="12700">
            <a:miter lim="400000"/>
          </a:ln>
        </p:spPr>
      </p:pic>
      <p:pic>
        <p:nvPicPr>
          <p:cNvPr id="155" name="image44.png"/>
          <p:cNvPicPr>
            <a:picLocks noChangeAspect="1"/>
          </p:cNvPicPr>
          <p:nvPr/>
        </p:nvPicPr>
        <p:blipFill>
          <a:blip r:embed="rId15">
            <a:extLst/>
          </a:blip>
          <a:stretch>
            <a:fillRect/>
          </a:stretch>
        </p:blipFill>
        <p:spPr>
          <a:xfrm>
            <a:off x="7773976" y="5338476"/>
            <a:ext cx="837136" cy="544141"/>
          </a:xfrm>
          <a:prstGeom prst="rect">
            <a:avLst/>
          </a:prstGeom>
          <a:ln w="12700">
            <a:miter lim="400000"/>
          </a:ln>
        </p:spPr>
      </p:pic>
      <p:pic>
        <p:nvPicPr>
          <p:cNvPr id="158" name="image45.png"/>
          <p:cNvPicPr>
            <a:picLocks noChangeAspect="1"/>
          </p:cNvPicPr>
          <p:nvPr/>
        </p:nvPicPr>
        <p:blipFill>
          <a:blip r:embed="rId16">
            <a:extLst/>
          </a:blip>
          <a:stretch>
            <a:fillRect/>
          </a:stretch>
        </p:blipFill>
        <p:spPr>
          <a:xfrm>
            <a:off x="8231718" y="4776484"/>
            <a:ext cx="700471" cy="502589"/>
          </a:xfrm>
          <a:prstGeom prst="rect">
            <a:avLst/>
          </a:prstGeom>
          <a:ln w="12700">
            <a:miter lim="400000"/>
          </a:ln>
        </p:spPr>
      </p:pic>
      <p:pic>
        <p:nvPicPr>
          <p:cNvPr id="159" name="image47.png"/>
          <p:cNvPicPr>
            <a:picLocks noChangeAspect="1"/>
          </p:cNvPicPr>
          <p:nvPr/>
        </p:nvPicPr>
        <p:blipFill>
          <a:blip r:embed="rId17">
            <a:extLst/>
          </a:blip>
          <a:stretch>
            <a:fillRect/>
          </a:stretch>
        </p:blipFill>
        <p:spPr>
          <a:xfrm>
            <a:off x="7442208" y="5923211"/>
            <a:ext cx="569444" cy="447421"/>
          </a:xfrm>
          <a:prstGeom prst="rect">
            <a:avLst/>
          </a:prstGeom>
          <a:ln w="12700">
            <a:miter lim="400000"/>
          </a:ln>
        </p:spPr>
      </p:pic>
      <p:pic>
        <p:nvPicPr>
          <p:cNvPr id="164" name="image41.png"/>
          <p:cNvPicPr>
            <a:picLocks noChangeAspect="1"/>
          </p:cNvPicPr>
          <p:nvPr/>
        </p:nvPicPr>
        <p:blipFill>
          <a:blip r:embed="rId18">
            <a:extLst/>
          </a:blip>
          <a:stretch>
            <a:fillRect/>
          </a:stretch>
        </p:blipFill>
        <p:spPr>
          <a:xfrm>
            <a:off x="8305892" y="6077815"/>
            <a:ext cx="704443" cy="553492"/>
          </a:xfrm>
          <a:prstGeom prst="rect">
            <a:avLst/>
          </a:prstGeom>
          <a:ln w="12700">
            <a:miter lim="400000"/>
          </a:ln>
        </p:spPr>
      </p:pic>
    </p:spTree>
    <p:extLst>
      <p:ext uri="{BB962C8B-B14F-4D97-AF65-F5344CB8AC3E}">
        <p14:creationId xmlns:p14="http://schemas.microsoft.com/office/powerpoint/2010/main" val="146055882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image12.png"/>
          <p:cNvPicPr>
            <a:picLocks noChangeAspect="1"/>
          </p:cNvPicPr>
          <p:nvPr/>
        </p:nvPicPr>
        <p:blipFill>
          <a:blip r:embed="rId3">
            <a:extLst/>
          </a:blip>
          <a:stretch>
            <a:fillRect/>
          </a:stretch>
        </p:blipFill>
        <p:spPr>
          <a:xfrm rot="16200000">
            <a:off x="1450488" y="1276098"/>
            <a:ext cx="674718" cy="1209876"/>
          </a:xfrm>
          <a:prstGeom prst="rect">
            <a:avLst/>
          </a:prstGeom>
          <a:ln w="12700">
            <a:miter lim="400000"/>
          </a:ln>
        </p:spPr>
      </p:pic>
      <p:pic>
        <p:nvPicPr>
          <p:cNvPr id="1029" name="image55.png" descr="B45516B8-1F93-4C3E-8A7F-2558316811FD"/>
          <p:cNvPicPr>
            <a:picLocks noChangeAspect="1"/>
          </p:cNvPicPr>
          <p:nvPr/>
        </p:nvPicPr>
        <p:blipFill>
          <a:blip r:embed="rId4">
            <a:extLst/>
          </a:blip>
          <a:stretch>
            <a:fillRect/>
          </a:stretch>
        </p:blipFill>
        <p:spPr>
          <a:xfrm rot="20894921">
            <a:off x="361285" y="1406101"/>
            <a:ext cx="1034185" cy="1106130"/>
          </a:xfrm>
          <a:prstGeom prst="rect">
            <a:avLst/>
          </a:prstGeom>
          <a:ln w="12700">
            <a:miter lim="400000"/>
          </a:ln>
        </p:spPr>
      </p:pic>
      <p:pic>
        <p:nvPicPr>
          <p:cNvPr id="1030" name="image56.png" descr="BCAA8CC6-905E-423D-A9D3-5D88EF23AA1F"/>
          <p:cNvPicPr>
            <a:picLocks noChangeAspect="1"/>
          </p:cNvPicPr>
          <p:nvPr/>
        </p:nvPicPr>
        <p:blipFill>
          <a:blip r:embed="rId5">
            <a:extLst/>
          </a:blip>
          <a:srcRect l="1957"/>
          <a:stretch>
            <a:fillRect/>
          </a:stretch>
        </p:blipFill>
        <p:spPr>
          <a:xfrm rot="20717620">
            <a:off x="2481833" y="1251164"/>
            <a:ext cx="1045300" cy="1133501"/>
          </a:xfrm>
          <a:prstGeom prst="rect">
            <a:avLst/>
          </a:prstGeom>
          <a:ln w="12700">
            <a:miter lim="400000"/>
          </a:ln>
        </p:spPr>
      </p:pic>
      <p:pic>
        <p:nvPicPr>
          <p:cNvPr id="1035" name="image4.png"/>
          <p:cNvPicPr>
            <a:picLocks noChangeAspect="1"/>
          </p:cNvPicPr>
          <p:nvPr/>
        </p:nvPicPr>
        <p:blipFill>
          <a:blip r:embed="rId6">
            <a:extLst/>
          </a:blip>
          <a:stretch>
            <a:fillRect/>
          </a:stretch>
        </p:blipFill>
        <p:spPr>
          <a:xfrm>
            <a:off x="0" y="-15549"/>
            <a:ext cx="9144001" cy="846943"/>
          </a:xfrm>
          <a:prstGeom prst="rect">
            <a:avLst/>
          </a:prstGeom>
          <a:ln w="12700">
            <a:miter lim="400000"/>
          </a:ln>
        </p:spPr>
      </p:pic>
      <p:sp>
        <p:nvSpPr>
          <p:cNvPr id="1036" name="Shape 1036"/>
          <p:cNvSpPr/>
          <p:nvPr/>
        </p:nvSpPr>
        <p:spPr>
          <a:xfrm>
            <a:off x="203200" y="397062"/>
            <a:ext cx="8818252"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t>ROS</a:t>
            </a:r>
            <a:r>
              <a:rPr lang="en-US" dirty="0"/>
              <a:t> and </a:t>
            </a:r>
            <a:r>
              <a:rPr dirty="0"/>
              <a:t>Oxidative Stress</a:t>
            </a:r>
            <a:r>
              <a:rPr lang="en-US" dirty="0"/>
              <a:t> Can Damage Biological Macromolecules</a:t>
            </a:r>
            <a:endParaRPr dirty="0"/>
          </a:p>
        </p:txBody>
      </p:sp>
      <p:sp>
        <p:nvSpPr>
          <p:cNvPr id="1039" name="Shape 1039"/>
          <p:cNvSpPr/>
          <p:nvPr/>
        </p:nvSpPr>
        <p:spPr>
          <a:xfrm>
            <a:off x="129836" y="1080487"/>
            <a:ext cx="1302871" cy="3693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a:solidFill>
                  <a:srgbClr val="002060"/>
                </a:solidFill>
                <a:latin typeface="Arial"/>
                <a:ea typeface="Arial"/>
                <a:cs typeface="Arial"/>
                <a:sym typeface="Arial"/>
              </a:defRPr>
            </a:lvl1pPr>
          </a:lstStyle>
          <a:p>
            <a:pPr algn="l"/>
            <a:r>
              <a:rPr dirty="0"/>
              <a:t>DNA</a:t>
            </a:r>
          </a:p>
        </p:txBody>
      </p:sp>
      <p:sp>
        <p:nvSpPr>
          <p:cNvPr id="1042" name="Shape 1042"/>
          <p:cNvSpPr/>
          <p:nvPr/>
        </p:nvSpPr>
        <p:spPr>
          <a:xfrm>
            <a:off x="3644462" y="1363214"/>
            <a:ext cx="1861306" cy="11016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Strand breakage</a:t>
            </a:r>
            <a:r>
              <a:rPr baseline="29666" dirty="0"/>
              <a:t>1</a:t>
            </a:r>
          </a:p>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Mutations, deletions, and translocations</a:t>
            </a:r>
            <a:r>
              <a:rPr baseline="29666" dirty="0"/>
              <a:t>1 </a:t>
            </a:r>
          </a:p>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Cross-linking with proteins</a:t>
            </a:r>
            <a:r>
              <a:rPr baseline="29666" dirty="0"/>
              <a:t>1</a:t>
            </a:r>
          </a:p>
        </p:txBody>
      </p:sp>
      <p:sp>
        <p:nvSpPr>
          <p:cNvPr id="1044" name="Shape 1044"/>
          <p:cNvSpPr/>
          <p:nvPr/>
        </p:nvSpPr>
        <p:spPr>
          <a:xfrm>
            <a:off x="6746542" y="1512707"/>
            <a:ext cx="2202266" cy="738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Abnormal protein expression</a:t>
            </a:r>
            <a:r>
              <a:rPr baseline="29666" dirty="0"/>
              <a:t>1</a:t>
            </a:r>
            <a:endParaRPr sz="1200" dirty="0"/>
          </a:p>
          <a:p>
            <a:pPr marL="114300" indent="-114300">
              <a:buClr>
                <a:srgbClr val="263D60"/>
              </a:buClr>
              <a:buSzPct val="100000"/>
              <a:buFont typeface="Arial"/>
              <a:buChar char="•"/>
              <a:defRPr sz="1400" b="1">
                <a:solidFill>
                  <a:srgbClr val="535353"/>
                </a:solidFill>
                <a:latin typeface="Arial"/>
                <a:ea typeface="Arial"/>
                <a:cs typeface="Arial"/>
                <a:sym typeface="Arial"/>
              </a:defRPr>
            </a:pPr>
            <a:r>
              <a:rPr dirty="0"/>
              <a:t>Cancer</a:t>
            </a:r>
            <a:r>
              <a:rPr baseline="30000" dirty="0"/>
              <a:t>3,4</a:t>
            </a:r>
          </a:p>
        </p:txBody>
      </p:sp>
      <p:sp>
        <p:nvSpPr>
          <p:cNvPr id="1053" name="Shape 1053"/>
          <p:cNvSpPr/>
          <p:nvPr/>
        </p:nvSpPr>
        <p:spPr>
          <a:xfrm>
            <a:off x="1609122" y="1737627"/>
            <a:ext cx="489428"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b="1">
                <a:solidFill>
                  <a:srgbClr val="002060"/>
                </a:solidFill>
                <a:latin typeface="Arial"/>
                <a:ea typeface="Arial"/>
                <a:cs typeface="Arial"/>
                <a:sym typeface="Arial"/>
              </a:defRPr>
            </a:lvl1pPr>
          </a:lstStyle>
          <a:p>
            <a:r>
              <a:rPr dirty="0"/>
              <a:t>ROS</a:t>
            </a:r>
          </a:p>
        </p:txBody>
      </p:sp>
      <p:sp>
        <p:nvSpPr>
          <p:cNvPr id="13" name="Shape 1045"/>
          <p:cNvSpPr/>
          <p:nvPr/>
        </p:nvSpPr>
        <p:spPr>
          <a:xfrm>
            <a:off x="6746542" y="3618707"/>
            <a:ext cx="2202266" cy="181587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Alterations in activity of enzymes, receptors, and membrane transport</a:t>
            </a:r>
            <a:r>
              <a:rPr lang="en-US" baseline="30000" dirty="0"/>
              <a:t>3,5</a:t>
            </a:r>
            <a:endParaRPr baseline="29666" dirty="0"/>
          </a:p>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Increased membrane permability</a:t>
            </a:r>
            <a:r>
              <a:rPr baseline="29666" dirty="0"/>
              <a:t>1</a:t>
            </a:r>
          </a:p>
          <a:p>
            <a:pPr marL="114300" indent="-114300">
              <a:buClr>
                <a:srgbClr val="263D60"/>
              </a:buClr>
              <a:buSzPct val="100000"/>
              <a:buFont typeface="Arial"/>
              <a:buChar char="•"/>
              <a:defRPr sz="1400" b="1">
                <a:solidFill>
                  <a:srgbClr val="535353"/>
                </a:solidFill>
                <a:latin typeface="Arial"/>
                <a:ea typeface="Arial"/>
                <a:cs typeface="Arial"/>
                <a:sym typeface="Arial"/>
              </a:defRPr>
            </a:pPr>
            <a:r>
              <a:rPr lang="en-US" dirty="0"/>
              <a:t>Clinical manifestations, such as </a:t>
            </a:r>
            <a:r>
              <a:rPr dirty="0"/>
              <a:t>retinopathy of prematurity</a:t>
            </a:r>
            <a:r>
              <a:rPr lang="en-US" baseline="30000" dirty="0"/>
              <a:t>6</a:t>
            </a:r>
            <a:endParaRPr baseline="30000" dirty="0"/>
          </a:p>
        </p:txBody>
      </p:sp>
      <p:sp>
        <p:nvSpPr>
          <p:cNvPr id="14" name="Shape 1040"/>
          <p:cNvSpPr/>
          <p:nvPr/>
        </p:nvSpPr>
        <p:spPr>
          <a:xfrm>
            <a:off x="3644462" y="4118875"/>
            <a:ext cx="1955055" cy="1169547"/>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Chain fragmentation</a:t>
            </a:r>
            <a:r>
              <a:rPr baseline="29666" dirty="0"/>
              <a:t>1 </a:t>
            </a:r>
            <a:endParaRPr sz="1200" dirty="0"/>
          </a:p>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Cross-linking with other proteins</a:t>
            </a:r>
            <a:r>
              <a:rPr baseline="29666" dirty="0"/>
              <a:t>1 </a:t>
            </a:r>
            <a:endParaRPr sz="1200" dirty="0"/>
          </a:p>
          <a:p>
            <a:pPr marL="114300" indent="-114300">
              <a:buClr>
                <a:srgbClr val="263D60"/>
              </a:buClr>
              <a:buSzPct val="100000"/>
              <a:buFont typeface="Arial"/>
              <a:buChar char="•"/>
              <a:defRPr sz="1400">
                <a:solidFill>
                  <a:srgbClr val="535353"/>
                </a:solidFill>
                <a:latin typeface="Arial"/>
                <a:ea typeface="Arial"/>
                <a:cs typeface="Arial"/>
                <a:sym typeface="Arial"/>
              </a:defRPr>
            </a:pPr>
            <a:r>
              <a:rPr dirty="0"/>
              <a:t>Altered electrical charge</a:t>
            </a:r>
            <a:r>
              <a:rPr baseline="29666" dirty="0"/>
              <a:t>1 </a:t>
            </a:r>
          </a:p>
        </p:txBody>
      </p:sp>
      <p:pic>
        <p:nvPicPr>
          <p:cNvPr id="15" name="image12.png"/>
          <p:cNvPicPr>
            <a:picLocks noChangeAspect="1"/>
          </p:cNvPicPr>
          <p:nvPr/>
        </p:nvPicPr>
        <p:blipFill>
          <a:blip r:embed="rId3">
            <a:extLst/>
          </a:blip>
          <a:stretch>
            <a:fillRect/>
          </a:stretch>
        </p:blipFill>
        <p:spPr>
          <a:xfrm rot="16200000">
            <a:off x="5745700" y="1276097"/>
            <a:ext cx="674718" cy="1209876"/>
          </a:xfrm>
          <a:prstGeom prst="rect">
            <a:avLst/>
          </a:prstGeom>
          <a:ln w="12700">
            <a:miter lim="400000"/>
          </a:ln>
        </p:spPr>
      </p:pic>
      <p:sp>
        <p:nvSpPr>
          <p:cNvPr id="18" name="Shape 1039"/>
          <p:cNvSpPr/>
          <p:nvPr/>
        </p:nvSpPr>
        <p:spPr>
          <a:xfrm>
            <a:off x="212356" y="3561307"/>
            <a:ext cx="1302871" cy="3693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a:solidFill>
                  <a:srgbClr val="002060"/>
                </a:solidFill>
                <a:latin typeface="Arial"/>
                <a:ea typeface="Arial"/>
                <a:cs typeface="Arial"/>
                <a:sym typeface="Arial"/>
              </a:defRPr>
            </a:lvl1pPr>
          </a:lstStyle>
          <a:p>
            <a:pPr algn="l"/>
            <a:r>
              <a:rPr lang="en-US" dirty="0"/>
              <a:t>Proteins</a:t>
            </a:r>
            <a:endParaRPr dirty="0"/>
          </a:p>
        </p:txBody>
      </p:sp>
      <p:pic>
        <p:nvPicPr>
          <p:cNvPr id="19" name="image8.png"/>
          <p:cNvPicPr>
            <a:picLocks noChangeAspect="1"/>
          </p:cNvPicPr>
          <p:nvPr/>
        </p:nvPicPr>
        <p:blipFill>
          <a:blip r:embed="rId7">
            <a:extLst/>
          </a:blip>
          <a:stretch>
            <a:fillRect/>
          </a:stretch>
        </p:blipFill>
        <p:spPr>
          <a:xfrm rot="19256852">
            <a:off x="729680" y="3910330"/>
            <a:ext cx="328106" cy="1192170"/>
          </a:xfrm>
          <a:prstGeom prst="rect">
            <a:avLst/>
          </a:prstGeom>
          <a:ln w="12700">
            <a:miter lim="400000"/>
          </a:ln>
        </p:spPr>
      </p:pic>
      <p:pic>
        <p:nvPicPr>
          <p:cNvPr id="20" name="image12.png"/>
          <p:cNvPicPr>
            <a:picLocks noChangeAspect="1"/>
          </p:cNvPicPr>
          <p:nvPr/>
        </p:nvPicPr>
        <p:blipFill>
          <a:blip r:embed="rId3">
            <a:extLst/>
          </a:blip>
          <a:stretch>
            <a:fillRect/>
          </a:stretch>
        </p:blipFill>
        <p:spPr>
          <a:xfrm rot="16200000">
            <a:off x="1450489" y="3940156"/>
            <a:ext cx="674718" cy="1209876"/>
          </a:xfrm>
          <a:prstGeom prst="rect">
            <a:avLst/>
          </a:prstGeom>
          <a:ln w="12700">
            <a:miter lim="400000"/>
          </a:ln>
        </p:spPr>
      </p:pic>
      <p:sp>
        <p:nvSpPr>
          <p:cNvPr id="21" name="Shape 1053"/>
          <p:cNvSpPr/>
          <p:nvPr/>
        </p:nvSpPr>
        <p:spPr>
          <a:xfrm>
            <a:off x="1609122" y="4401685"/>
            <a:ext cx="489428"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b="1">
                <a:solidFill>
                  <a:srgbClr val="002060"/>
                </a:solidFill>
                <a:latin typeface="Arial"/>
                <a:ea typeface="Arial"/>
                <a:cs typeface="Arial"/>
                <a:sym typeface="Arial"/>
              </a:defRPr>
            </a:lvl1pPr>
          </a:lstStyle>
          <a:p>
            <a:r>
              <a:rPr dirty="0"/>
              <a:t>ROS</a:t>
            </a:r>
          </a:p>
        </p:txBody>
      </p:sp>
      <p:pic>
        <p:nvPicPr>
          <p:cNvPr id="22" name="image58.png" descr="62CA3EA8-2D7D-455E-8628-C648E749E10A"/>
          <p:cNvPicPr>
            <a:picLocks noChangeAspect="1"/>
          </p:cNvPicPr>
          <p:nvPr/>
        </p:nvPicPr>
        <p:blipFill>
          <a:blip r:embed="rId8">
            <a:extLst/>
          </a:blip>
          <a:stretch>
            <a:fillRect/>
          </a:stretch>
        </p:blipFill>
        <p:spPr>
          <a:xfrm rot="18821839">
            <a:off x="2568692" y="3904454"/>
            <a:ext cx="525700" cy="1203919"/>
          </a:xfrm>
          <a:prstGeom prst="rect">
            <a:avLst/>
          </a:prstGeom>
          <a:ln w="12700">
            <a:miter lim="400000"/>
          </a:ln>
        </p:spPr>
      </p:pic>
      <p:pic>
        <p:nvPicPr>
          <p:cNvPr id="23" name="image12.png"/>
          <p:cNvPicPr>
            <a:picLocks noChangeAspect="1"/>
          </p:cNvPicPr>
          <p:nvPr/>
        </p:nvPicPr>
        <p:blipFill>
          <a:blip r:embed="rId3">
            <a:extLst/>
          </a:blip>
          <a:stretch>
            <a:fillRect/>
          </a:stretch>
        </p:blipFill>
        <p:spPr>
          <a:xfrm rot="16200000">
            <a:off x="5745700" y="3940156"/>
            <a:ext cx="674718" cy="1209876"/>
          </a:xfrm>
          <a:prstGeom prst="rect">
            <a:avLst/>
          </a:prstGeom>
          <a:ln w="12700">
            <a:miter lim="400000"/>
          </a:ln>
        </p:spPr>
      </p:pic>
      <p:sp>
        <p:nvSpPr>
          <p:cNvPr id="24" name="Shape 1046"/>
          <p:cNvSpPr/>
          <p:nvPr/>
        </p:nvSpPr>
        <p:spPr>
          <a:xfrm>
            <a:off x="231192" y="6507290"/>
            <a:ext cx="8510828" cy="33855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800" b="1">
                <a:solidFill>
                  <a:srgbClr val="535353"/>
                </a:solidFill>
                <a:latin typeface="Arial"/>
                <a:ea typeface="Arial"/>
                <a:cs typeface="Arial"/>
                <a:sym typeface="Arial"/>
              </a:defRPr>
            </a:pPr>
            <a:r>
              <a:rPr dirty="0"/>
              <a:t>References: 1</a:t>
            </a:r>
            <a:r>
              <a:rPr b="0" dirty="0"/>
              <a:t>. </a:t>
            </a:r>
            <a:r>
              <a:rPr b="0" dirty="0" err="1"/>
              <a:t>Birben</a:t>
            </a:r>
            <a:r>
              <a:rPr b="0" dirty="0"/>
              <a:t> E, et al. </a:t>
            </a:r>
            <a:r>
              <a:rPr b="0" i="1" dirty="0"/>
              <a:t>World Allergy Organ J</a:t>
            </a:r>
            <a:r>
              <a:rPr b="0" dirty="0"/>
              <a:t>. 2012;5(1):9-19. </a:t>
            </a:r>
            <a:r>
              <a:rPr dirty="0"/>
              <a:t>2.</a:t>
            </a:r>
            <a:r>
              <a:rPr b="0" dirty="0"/>
              <a:t> Mu H, et al. </a:t>
            </a:r>
            <a:r>
              <a:rPr b="0" i="1" dirty="0" err="1"/>
              <a:t>Int</a:t>
            </a:r>
            <a:r>
              <a:rPr b="0" i="1" dirty="0"/>
              <a:t> J </a:t>
            </a:r>
            <a:r>
              <a:rPr b="0" i="1" dirty="0" err="1"/>
              <a:t>Mol</a:t>
            </a:r>
            <a:r>
              <a:rPr b="0" i="1" dirty="0"/>
              <a:t> Sci. </a:t>
            </a:r>
            <a:r>
              <a:rPr b="0" dirty="0"/>
              <a:t>2012;13(7):9194-9206. </a:t>
            </a:r>
            <a:r>
              <a:rPr b="1" dirty="0"/>
              <a:t>3.</a:t>
            </a:r>
            <a:r>
              <a:rPr b="0" dirty="0"/>
              <a:t> </a:t>
            </a:r>
            <a:r>
              <a:rPr b="0" dirty="0" err="1"/>
              <a:t>Machlin</a:t>
            </a:r>
            <a:r>
              <a:rPr b="0" dirty="0"/>
              <a:t> LJ, </a:t>
            </a:r>
            <a:r>
              <a:rPr b="0" dirty="0" err="1"/>
              <a:t>Bendich</a:t>
            </a:r>
            <a:r>
              <a:rPr b="0" dirty="0"/>
              <a:t> A. </a:t>
            </a:r>
            <a:r>
              <a:rPr b="0" i="1" dirty="0"/>
              <a:t>FASEB J.</a:t>
            </a:r>
            <a:r>
              <a:rPr b="0" dirty="0"/>
              <a:t> 1987;1(6):441-445. </a:t>
            </a:r>
            <a:endParaRPr lang="en-US" b="0" dirty="0"/>
          </a:p>
          <a:p>
            <a:pPr>
              <a:defRPr sz="800" b="1">
                <a:solidFill>
                  <a:srgbClr val="535353"/>
                </a:solidFill>
                <a:latin typeface="Arial"/>
                <a:ea typeface="Arial"/>
                <a:cs typeface="Arial"/>
                <a:sym typeface="Arial"/>
              </a:defRPr>
            </a:pPr>
            <a:r>
              <a:rPr b="1" dirty="0"/>
              <a:t>4. </a:t>
            </a:r>
            <a:r>
              <a:rPr b="0" dirty="0" err="1"/>
              <a:t>Naumberg</a:t>
            </a:r>
            <a:r>
              <a:rPr b="0" dirty="0"/>
              <a:t> E, et al. </a:t>
            </a:r>
            <a:r>
              <a:rPr b="0" i="1" dirty="0" err="1"/>
              <a:t>Acta</a:t>
            </a:r>
            <a:r>
              <a:rPr b="0" i="1" dirty="0"/>
              <a:t> </a:t>
            </a:r>
            <a:r>
              <a:rPr b="0" i="1" dirty="0" err="1"/>
              <a:t>Paediatr</a:t>
            </a:r>
            <a:r>
              <a:rPr b="0" i="1" dirty="0"/>
              <a:t>. </a:t>
            </a:r>
            <a:r>
              <a:rPr b="0" dirty="0"/>
              <a:t>2002;91(12):1328-1333. </a:t>
            </a:r>
            <a:r>
              <a:rPr dirty="0"/>
              <a:t>5.</a:t>
            </a:r>
            <a:r>
              <a:rPr b="0" dirty="0"/>
              <a:t> Lobo V, et al. </a:t>
            </a:r>
            <a:r>
              <a:rPr b="0" i="1" dirty="0" err="1"/>
              <a:t>Pharmacogn</a:t>
            </a:r>
            <a:r>
              <a:rPr b="0" i="1" dirty="0"/>
              <a:t> Rev. </a:t>
            </a:r>
            <a:r>
              <a:rPr b="0" dirty="0"/>
              <a:t>2010;4(8):118-126. </a:t>
            </a:r>
            <a:r>
              <a:rPr b="1" dirty="0"/>
              <a:t>6.</a:t>
            </a:r>
            <a:r>
              <a:rPr b="0" dirty="0"/>
              <a:t> </a:t>
            </a:r>
            <a:r>
              <a:rPr b="0" dirty="0" err="1"/>
              <a:t>Perrone</a:t>
            </a:r>
            <a:r>
              <a:rPr b="0" dirty="0"/>
              <a:t> S, et al. </a:t>
            </a:r>
            <a:r>
              <a:rPr b="0" i="1" dirty="0" err="1"/>
              <a:t>Adv</a:t>
            </a:r>
            <a:r>
              <a:rPr b="0" i="1" dirty="0"/>
              <a:t> </a:t>
            </a:r>
            <a:r>
              <a:rPr b="0" i="1" dirty="0" err="1"/>
              <a:t>Biosci</a:t>
            </a:r>
            <a:r>
              <a:rPr b="0" i="1" dirty="0"/>
              <a:t> Biotech.</a:t>
            </a:r>
            <a:r>
              <a:rPr b="0" dirty="0"/>
              <a:t> 2012;3(7A):1043-1050.</a:t>
            </a:r>
          </a:p>
        </p:txBody>
      </p:sp>
    </p:spTree>
    <p:extLst>
      <p:ext uri="{BB962C8B-B14F-4D97-AF65-F5344CB8AC3E}">
        <p14:creationId xmlns:p14="http://schemas.microsoft.com/office/powerpoint/2010/main" val="1422709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3.png" descr="361EF9E5-BF01-48FD-8384-C4C2A40743D3"/>
          <p:cNvPicPr>
            <a:picLocks noChangeAspect="1"/>
          </p:cNvPicPr>
          <p:nvPr/>
        </p:nvPicPr>
        <p:blipFill>
          <a:blip r:embed="rId3">
            <a:extLst/>
          </a:blip>
          <a:stretch>
            <a:fillRect/>
          </a:stretch>
        </p:blipFill>
        <p:spPr>
          <a:xfrm>
            <a:off x="6507359" y="1091986"/>
            <a:ext cx="2138065" cy="3696831"/>
          </a:xfrm>
          <a:prstGeom prst="rect">
            <a:avLst/>
          </a:prstGeom>
          <a:ln w="12700">
            <a:miter lim="400000"/>
          </a:ln>
        </p:spPr>
      </p:pic>
      <p:pic>
        <p:nvPicPr>
          <p:cNvPr id="90" name="image4.png"/>
          <p:cNvPicPr>
            <a:picLocks noChangeAspect="1"/>
          </p:cNvPicPr>
          <p:nvPr/>
        </p:nvPicPr>
        <p:blipFill>
          <a:blip r:embed="rId4">
            <a:extLst/>
          </a:blip>
          <a:stretch>
            <a:fillRect/>
          </a:stretch>
        </p:blipFill>
        <p:spPr>
          <a:xfrm>
            <a:off x="-3" y="-15551"/>
            <a:ext cx="9144004" cy="846943"/>
          </a:xfrm>
          <a:prstGeom prst="rect">
            <a:avLst/>
          </a:prstGeom>
          <a:ln w="12700">
            <a:miter lim="400000"/>
          </a:ln>
        </p:spPr>
      </p:pic>
      <p:sp>
        <p:nvSpPr>
          <p:cNvPr id="91" name="Shape 91"/>
          <p:cNvSpPr>
            <a:spLocks noGrp="1"/>
          </p:cNvSpPr>
          <p:nvPr>
            <p:ph type="title"/>
          </p:nvPr>
        </p:nvSpPr>
        <p:spPr>
          <a:xfrm>
            <a:off x="203200" y="355069"/>
            <a:ext cx="8311223" cy="715836"/>
          </a:xfrm>
          <a:prstGeom prst="rect">
            <a:avLst/>
          </a:prstGeom>
        </p:spPr>
        <p:txBody>
          <a:bodyPr/>
          <a:lstStyle/>
          <a:p>
            <a:pPr algn="l">
              <a:defRPr sz="2000" b="1">
                <a:solidFill>
                  <a:srgbClr val="FFFFFF"/>
                </a:solidFill>
                <a:latin typeface="Arial"/>
                <a:ea typeface="Arial"/>
                <a:cs typeface="Arial"/>
                <a:sym typeface="Arial"/>
              </a:defRPr>
            </a:pPr>
            <a:r>
              <a:rPr lang="en-US" dirty="0"/>
              <a:t>Summary</a:t>
            </a:r>
            <a:br>
              <a:rPr lang="en-US" dirty="0"/>
            </a:br>
            <a:endParaRPr dirty="0"/>
          </a:p>
        </p:txBody>
      </p:sp>
      <p:sp>
        <p:nvSpPr>
          <p:cNvPr id="92" name="Shape 92"/>
          <p:cNvSpPr>
            <a:spLocks noGrp="1"/>
          </p:cNvSpPr>
          <p:nvPr>
            <p:ph type="body" sz="half" idx="1"/>
          </p:nvPr>
        </p:nvSpPr>
        <p:spPr>
          <a:xfrm>
            <a:off x="264694" y="994429"/>
            <a:ext cx="5921424" cy="4525963"/>
          </a:xfrm>
          <a:prstGeom prst="rect">
            <a:avLst/>
          </a:prstGeom>
        </p:spPr>
        <p:txBody>
          <a:bodyPr lIns="0" tIns="0" rIns="0" bIns="0"/>
          <a:lstStyle/>
          <a:p>
            <a:pPr marL="170687" indent="-170687">
              <a:lnSpc>
                <a:spcPct val="90000"/>
              </a:lnSpc>
              <a:spcBef>
                <a:spcPts val="400"/>
              </a:spcBef>
              <a:buClr>
                <a:srgbClr val="263D60"/>
              </a:buClr>
              <a:defRPr sz="1800">
                <a:solidFill>
                  <a:srgbClr val="535353"/>
                </a:solidFill>
                <a:latin typeface="Arial"/>
                <a:ea typeface="Arial"/>
                <a:cs typeface="Arial"/>
                <a:sym typeface="Arial"/>
              </a:defRPr>
            </a:pPr>
            <a:r>
              <a:rPr lang="en-US" dirty="0"/>
              <a:t>The main physiological role of oxygen is to accept electrons exiting the electron transport chain</a:t>
            </a:r>
            <a:r>
              <a:rPr lang="en-US" baseline="30000" dirty="0"/>
              <a:t>1,2</a:t>
            </a:r>
          </a:p>
          <a:p>
            <a:pPr marL="170687" indent="-170687">
              <a:lnSpc>
                <a:spcPct val="90000"/>
              </a:lnSpc>
              <a:spcBef>
                <a:spcPts val="1400"/>
              </a:spcBef>
              <a:buClr>
                <a:srgbClr val="263D60"/>
              </a:buClr>
              <a:defRPr sz="1800">
                <a:solidFill>
                  <a:srgbClr val="535353"/>
                </a:solidFill>
                <a:latin typeface="Arial"/>
                <a:ea typeface="Arial"/>
                <a:cs typeface="Arial"/>
                <a:sym typeface="Arial"/>
              </a:defRPr>
            </a:pPr>
            <a:r>
              <a:rPr lang="en-US" sz="1700" dirty="0"/>
              <a:t>During </a:t>
            </a:r>
            <a:r>
              <a:rPr lang="en-US" sz="1700" dirty="0" err="1"/>
              <a:t>normoxia</a:t>
            </a:r>
            <a:r>
              <a:rPr lang="en-US" sz="1700" dirty="0"/>
              <a:t>, a small percentage of electrons leak out of the electron transport system and interact with oxygen to form reactive oxygen species (ROS)</a:t>
            </a:r>
            <a:r>
              <a:rPr lang="en-US" sz="1700" baseline="30000" dirty="0"/>
              <a:t>2,3</a:t>
            </a:r>
          </a:p>
          <a:p>
            <a:pPr marL="611558" lvl="1" indent="-170687">
              <a:lnSpc>
                <a:spcPct val="90000"/>
              </a:lnSpc>
              <a:spcBef>
                <a:spcPts val="400"/>
              </a:spcBef>
              <a:buClr>
                <a:srgbClr val="263D60"/>
              </a:buClr>
              <a:defRPr sz="1800">
                <a:solidFill>
                  <a:srgbClr val="535353"/>
                </a:solidFill>
                <a:latin typeface="Arial"/>
                <a:ea typeface="Arial"/>
                <a:cs typeface="Arial"/>
                <a:sym typeface="Arial"/>
              </a:defRPr>
            </a:pPr>
            <a:r>
              <a:rPr lang="en-US" sz="1700" dirty="0"/>
              <a:t>However, the cell produces antioxidants to neutralize most ROS</a:t>
            </a:r>
            <a:endParaRPr lang="en-US" sz="1700" baseline="30000" dirty="0"/>
          </a:p>
          <a:p>
            <a:pPr marL="170687" indent="-170687">
              <a:lnSpc>
                <a:spcPct val="90000"/>
              </a:lnSpc>
              <a:spcBef>
                <a:spcPts val="1400"/>
              </a:spcBef>
              <a:buClr>
                <a:srgbClr val="263D60"/>
              </a:buClr>
              <a:defRPr sz="1800">
                <a:solidFill>
                  <a:srgbClr val="535353"/>
                </a:solidFill>
                <a:latin typeface="Arial"/>
                <a:ea typeface="Arial"/>
                <a:cs typeface="Arial"/>
                <a:sym typeface="Arial"/>
              </a:defRPr>
            </a:pPr>
            <a:r>
              <a:rPr lang="en-US" sz="1700" dirty="0"/>
              <a:t>During hypoxia and </a:t>
            </a:r>
            <a:r>
              <a:rPr lang="en-US" sz="1700" dirty="0" err="1"/>
              <a:t>hyperoxia</a:t>
            </a:r>
            <a:r>
              <a:rPr lang="en-US" sz="1700" dirty="0"/>
              <a:t>, the percentage of electrons leaking from the transport system increases</a:t>
            </a:r>
            <a:r>
              <a:rPr lang="en-US" sz="1700" baseline="30000" dirty="0"/>
              <a:t>2-4</a:t>
            </a:r>
          </a:p>
          <a:p>
            <a:pPr marL="611558" lvl="1" indent="-170687">
              <a:lnSpc>
                <a:spcPct val="90000"/>
              </a:lnSpc>
              <a:spcBef>
                <a:spcPts val="400"/>
              </a:spcBef>
              <a:buClr>
                <a:srgbClr val="263D60"/>
              </a:buClr>
              <a:defRPr sz="1800">
                <a:solidFill>
                  <a:srgbClr val="535353"/>
                </a:solidFill>
                <a:latin typeface="Arial"/>
                <a:ea typeface="Arial"/>
                <a:cs typeface="Arial"/>
                <a:sym typeface="Arial"/>
              </a:defRPr>
            </a:pPr>
            <a:r>
              <a:rPr lang="en-US" sz="1700" dirty="0"/>
              <a:t>As a result, ROS formation increases</a:t>
            </a:r>
          </a:p>
          <a:p>
            <a:pPr marL="611558" lvl="1" indent="-170687">
              <a:lnSpc>
                <a:spcPct val="90000"/>
              </a:lnSpc>
              <a:spcBef>
                <a:spcPts val="400"/>
              </a:spcBef>
              <a:buClr>
                <a:srgbClr val="263D60"/>
              </a:buClr>
              <a:defRPr sz="1800">
                <a:solidFill>
                  <a:srgbClr val="535353"/>
                </a:solidFill>
                <a:latin typeface="Arial"/>
                <a:ea typeface="Arial"/>
                <a:cs typeface="Arial"/>
                <a:sym typeface="Arial"/>
              </a:defRPr>
            </a:pPr>
            <a:r>
              <a:rPr lang="en-US" sz="1700" dirty="0"/>
              <a:t>If ROS formation exceeds the cell’s capacity to neutralize ROS, oxidative stress occurs</a:t>
            </a:r>
          </a:p>
          <a:p>
            <a:pPr marL="170687" indent="-170687">
              <a:lnSpc>
                <a:spcPct val="90000"/>
              </a:lnSpc>
              <a:spcBef>
                <a:spcPts val="1400"/>
              </a:spcBef>
              <a:buClr>
                <a:srgbClr val="263D60"/>
              </a:buClr>
              <a:defRPr sz="1800">
                <a:solidFill>
                  <a:srgbClr val="535353"/>
                </a:solidFill>
                <a:latin typeface="Arial"/>
                <a:ea typeface="Arial"/>
                <a:cs typeface="Arial"/>
                <a:sym typeface="Arial"/>
              </a:defRPr>
            </a:pPr>
            <a:r>
              <a:rPr lang="en-US" sz="1700" dirty="0"/>
              <a:t>Oxidative stress can damage biological macromolecules and lead to clinical manifestations, including cancer and retinopathy of prematurity</a:t>
            </a:r>
            <a:r>
              <a:rPr lang="en-US" sz="1700" baseline="30000" dirty="0"/>
              <a:t>5-7</a:t>
            </a:r>
          </a:p>
        </p:txBody>
      </p:sp>
      <p:sp>
        <p:nvSpPr>
          <p:cNvPr id="93" name="Shape 93"/>
          <p:cNvSpPr/>
          <p:nvPr/>
        </p:nvSpPr>
        <p:spPr>
          <a:xfrm flipV="1">
            <a:off x="4921575" y="5776986"/>
            <a:ext cx="872228" cy="716276"/>
          </a:xfrm>
          <a:prstGeom prst="line">
            <a:avLst/>
          </a:prstGeom>
          <a:ln>
            <a:solidFill>
              <a:srgbClr val="FFFFFF"/>
            </a:solidFill>
          </a:ln>
        </p:spPr>
        <p:txBody>
          <a:bodyPr lIns="45718" tIns="45718" rIns="45718" bIns="45718"/>
          <a:lstStyle/>
          <a:p>
            <a:endParaRPr/>
          </a:p>
        </p:txBody>
      </p:sp>
      <p:sp>
        <p:nvSpPr>
          <p:cNvPr id="8" name="Shape 431"/>
          <p:cNvSpPr/>
          <p:nvPr/>
        </p:nvSpPr>
        <p:spPr>
          <a:xfrm>
            <a:off x="228599" y="6400120"/>
            <a:ext cx="8510828" cy="707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r>
              <a:rPr sz="800" b="1" dirty="0">
                <a:solidFill>
                  <a:srgbClr val="535353"/>
                </a:solidFill>
                <a:latin typeface="Arial" panose="020B0604020202020204" pitchFamily="34" charset="0"/>
                <a:cs typeface="Arial" panose="020B0604020202020204" pitchFamily="34" charset="0"/>
              </a:rPr>
              <a:t>References: 1.</a:t>
            </a:r>
            <a:r>
              <a:rPr sz="800" b="0" dirty="0">
                <a:solidFill>
                  <a:srgbClr val="535353"/>
                </a:solidFill>
                <a:latin typeface="Arial" panose="020B0604020202020204" pitchFamily="34" charset="0"/>
                <a:cs typeface="Arial" panose="020B0604020202020204" pitchFamily="34" charset="0"/>
              </a:rPr>
              <a:t> Murray RK, et al. </a:t>
            </a:r>
            <a:r>
              <a:rPr sz="800" b="0" i="1" dirty="0">
                <a:solidFill>
                  <a:srgbClr val="535353"/>
                </a:solidFill>
                <a:latin typeface="Arial" panose="020B0604020202020204" pitchFamily="34" charset="0"/>
                <a:cs typeface="Arial" panose="020B0604020202020204" pitchFamily="34" charset="0"/>
              </a:rPr>
              <a:t>Harper’s Illustrated Biochemistry</a:t>
            </a:r>
            <a:r>
              <a:rPr sz="800" b="0" dirty="0">
                <a:solidFill>
                  <a:srgbClr val="535353"/>
                </a:solidFill>
                <a:latin typeface="Arial" panose="020B0604020202020204" pitchFamily="34" charset="0"/>
                <a:cs typeface="Arial" panose="020B0604020202020204" pitchFamily="34" charset="0"/>
              </a:rPr>
              <a:t>, 28</a:t>
            </a:r>
            <a:r>
              <a:rPr sz="800" b="0" baseline="29499" dirty="0">
                <a:solidFill>
                  <a:srgbClr val="535353"/>
                </a:solidFill>
                <a:latin typeface="Arial" panose="020B0604020202020204" pitchFamily="34" charset="0"/>
                <a:cs typeface="Arial" panose="020B0604020202020204" pitchFamily="34" charset="0"/>
              </a:rPr>
              <a:t>th</a:t>
            </a:r>
            <a:r>
              <a:rPr sz="800" b="0" dirty="0">
                <a:solidFill>
                  <a:srgbClr val="535353"/>
                </a:solidFill>
                <a:latin typeface="Arial" panose="020B0604020202020204" pitchFamily="34" charset="0"/>
                <a:cs typeface="Arial" panose="020B0604020202020204" pitchFamily="34" charset="0"/>
              </a:rPr>
              <a:t> ed. McGraw-Hill’s Access Medicine, 2009.</a:t>
            </a:r>
            <a:r>
              <a:rPr lang="en-US" sz="800" b="1" dirty="0">
                <a:solidFill>
                  <a:srgbClr val="535353"/>
                </a:solidFill>
                <a:latin typeface="Arial" panose="020B0604020202020204" pitchFamily="34" charset="0"/>
                <a:cs typeface="Arial" panose="020B0604020202020204" pitchFamily="34" charset="0"/>
              </a:rPr>
              <a:t> </a:t>
            </a:r>
            <a:r>
              <a:rPr sz="800" b="1" dirty="0">
                <a:solidFill>
                  <a:srgbClr val="535353"/>
                </a:solidFill>
                <a:latin typeface="Arial" panose="020B0604020202020204" pitchFamily="34" charset="0"/>
                <a:cs typeface="Arial" panose="020B0604020202020204" pitchFamily="34" charset="0"/>
              </a:rPr>
              <a:t>2</a:t>
            </a:r>
            <a:r>
              <a:rPr sz="800" dirty="0">
                <a:solidFill>
                  <a:srgbClr val="535353"/>
                </a:solidFill>
                <a:latin typeface="Arial" panose="020B0604020202020204" pitchFamily="34" charset="0"/>
                <a:cs typeface="Arial" panose="020B0604020202020204" pitchFamily="34" charset="0"/>
              </a:rPr>
              <a:t>.</a:t>
            </a:r>
            <a:r>
              <a:rPr sz="800" b="0" dirty="0">
                <a:solidFill>
                  <a:srgbClr val="535353"/>
                </a:solidFill>
                <a:latin typeface="Arial" panose="020B0604020202020204" pitchFamily="34" charset="0"/>
                <a:cs typeface="Arial" panose="020B0604020202020204" pitchFamily="34" charset="0"/>
              </a:rPr>
              <a:t> McCord JM. </a:t>
            </a:r>
            <a:r>
              <a:rPr sz="800" b="0" i="1" dirty="0">
                <a:solidFill>
                  <a:srgbClr val="535353"/>
                </a:solidFill>
                <a:latin typeface="Arial" panose="020B0604020202020204" pitchFamily="34" charset="0"/>
                <a:cs typeface="Arial" panose="020B0604020202020204" pitchFamily="34" charset="0"/>
              </a:rPr>
              <a:t>Am J Med. </a:t>
            </a:r>
            <a:r>
              <a:rPr sz="800" b="0" dirty="0">
                <a:solidFill>
                  <a:srgbClr val="535353"/>
                </a:solidFill>
                <a:latin typeface="Arial" panose="020B0604020202020204" pitchFamily="34" charset="0"/>
                <a:cs typeface="Arial" panose="020B0604020202020204" pitchFamily="34" charset="0"/>
              </a:rPr>
              <a:t>2000;108(8):652-659. </a:t>
            </a:r>
            <a:r>
              <a:rPr sz="800" b="1" dirty="0">
                <a:solidFill>
                  <a:srgbClr val="535353"/>
                </a:solidFill>
                <a:latin typeface="Arial" panose="020B0604020202020204" pitchFamily="34" charset="0"/>
                <a:cs typeface="Arial" panose="020B0604020202020204" pitchFamily="34" charset="0"/>
              </a:rPr>
              <a:t>3.</a:t>
            </a:r>
            <a:r>
              <a:rPr sz="800" dirty="0">
                <a:solidFill>
                  <a:srgbClr val="535353"/>
                </a:solidFill>
                <a:latin typeface="Arial" panose="020B0604020202020204" pitchFamily="34" charset="0"/>
                <a:cs typeface="Arial" panose="020B0604020202020204" pitchFamily="34" charset="0"/>
              </a:rPr>
              <a:t> </a:t>
            </a:r>
            <a:r>
              <a:rPr sz="800" b="0" dirty="0">
                <a:solidFill>
                  <a:srgbClr val="535353"/>
                </a:solidFill>
                <a:latin typeface="Arial" panose="020B0604020202020204" pitchFamily="34" charset="0"/>
                <a:cs typeface="Arial" panose="020B0604020202020204" pitchFamily="34" charset="0"/>
              </a:rPr>
              <a:t>Mach WJ, et al. </a:t>
            </a:r>
            <a:r>
              <a:rPr sz="800" b="0" i="1" dirty="0" err="1">
                <a:solidFill>
                  <a:srgbClr val="535353"/>
                </a:solidFill>
                <a:latin typeface="Arial" panose="020B0604020202020204" pitchFamily="34" charset="0"/>
                <a:cs typeface="Arial" panose="020B0604020202020204" pitchFamily="34" charset="0"/>
              </a:rPr>
              <a:t>Nurs</a:t>
            </a:r>
            <a:r>
              <a:rPr sz="800" b="0" i="1" dirty="0">
                <a:solidFill>
                  <a:srgbClr val="535353"/>
                </a:solidFill>
                <a:latin typeface="Arial" panose="020B0604020202020204" pitchFamily="34" charset="0"/>
                <a:cs typeface="Arial" panose="020B0604020202020204" pitchFamily="34" charset="0"/>
              </a:rPr>
              <a:t> Res </a:t>
            </a:r>
            <a:r>
              <a:rPr sz="800" b="0" i="1" dirty="0" err="1">
                <a:solidFill>
                  <a:srgbClr val="535353"/>
                </a:solidFill>
                <a:latin typeface="Arial" panose="020B0604020202020204" pitchFamily="34" charset="0"/>
                <a:cs typeface="Arial" panose="020B0604020202020204" pitchFamily="34" charset="0"/>
              </a:rPr>
              <a:t>Pract</a:t>
            </a:r>
            <a:r>
              <a:rPr sz="800" b="0" i="1" dirty="0">
                <a:solidFill>
                  <a:srgbClr val="535353"/>
                </a:solidFill>
                <a:latin typeface="Arial" panose="020B0604020202020204" pitchFamily="34" charset="0"/>
                <a:cs typeface="Arial" panose="020B0604020202020204" pitchFamily="34" charset="0"/>
              </a:rPr>
              <a:t>. </a:t>
            </a:r>
            <a:r>
              <a:rPr sz="800" b="0" dirty="0">
                <a:solidFill>
                  <a:srgbClr val="535353"/>
                </a:solidFill>
                <a:latin typeface="Arial" panose="020B0604020202020204" pitchFamily="34" charset="0"/>
                <a:cs typeface="Arial" panose="020B0604020202020204" pitchFamily="34" charset="0"/>
              </a:rPr>
              <a:t>20</a:t>
            </a:r>
            <a:r>
              <a:rPr lang="en-US" sz="800" b="0" dirty="0">
                <a:solidFill>
                  <a:srgbClr val="535353"/>
                </a:solidFill>
                <a:latin typeface="Arial" panose="020B0604020202020204" pitchFamily="34" charset="0"/>
                <a:cs typeface="Arial" panose="020B0604020202020204" pitchFamily="34" charset="0"/>
              </a:rPr>
              <a:t>1</a:t>
            </a:r>
            <a:r>
              <a:rPr sz="800" b="0" dirty="0">
                <a:solidFill>
                  <a:srgbClr val="535353"/>
                </a:solidFill>
                <a:latin typeface="Arial" panose="020B0604020202020204" pitchFamily="34" charset="0"/>
                <a:cs typeface="Arial" panose="020B0604020202020204" pitchFamily="34" charset="0"/>
              </a:rPr>
              <a:t>1:260482. </a:t>
            </a:r>
            <a:r>
              <a:rPr lang="en-US" sz="800" b="1" dirty="0">
                <a:solidFill>
                  <a:srgbClr val="535353"/>
                </a:solidFill>
                <a:latin typeface="Arial" panose="020B0604020202020204" pitchFamily="34" charset="0"/>
                <a:cs typeface="Arial" panose="020B0604020202020204" pitchFamily="34" charset="0"/>
              </a:rPr>
              <a:t>4.</a:t>
            </a:r>
            <a:r>
              <a:rPr lang="en-US" sz="800" b="0" dirty="0">
                <a:solidFill>
                  <a:srgbClr val="535353"/>
                </a:solidFill>
                <a:latin typeface="Arial" panose="020B0604020202020204" pitchFamily="34" charset="0"/>
                <a:cs typeface="Arial" panose="020B0604020202020204" pitchFamily="34" charset="0"/>
              </a:rPr>
              <a:t> </a:t>
            </a:r>
            <a:r>
              <a:rPr lang="en-US" sz="800" b="0" dirty="0" err="1">
                <a:solidFill>
                  <a:srgbClr val="535353"/>
                </a:solidFill>
                <a:latin typeface="Arial" panose="020B0604020202020204" pitchFamily="34" charset="0"/>
                <a:cs typeface="Arial" panose="020B0604020202020204" pitchFamily="34" charset="0"/>
              </a:rPr>
              <a:t>Turrens</a:t>
            </a:r>
            <a:r>
              <a:rPr lang="en-US" sz="800" b="0" dirty="0">
                <a:solidFill>
                  <a:srgbClr val="535353"/>
                </a:solidFill>
                <a:latin typeface="Arial" panose="020B0604020202020204" pitchFamily="34" charset="0"/>
                <a:cs typeface="Arial" panose="020B0604020202020204" pitchFamily="34" charset="0"/>
              </a:rPr>
              <a:t> JF. </a:t>
            </a:r>
            <a:r>
              <a:rPr lang="en-US" sz="800" b="0" i="1" dirty="0">
                <a:solidFill>
                  <a:srgbClr val="535353"/>
                </a:solidFill>
                <a:latin typeface="Arial" panose="020B0604020202020204" pitchFamily="34" charset="0"/>
                <a:cs typeface="Arial" panose="020B0604020202020204" pitchFamily="34" charset="0"/>
              </a:rPr>
              <a:t>J Physiol.</a:t>
            </a:r>
            <a:r>
              <a:rPr lang="en-US" sz="800" b="0" dirty="0">
                <a:solidFill>
                  <a:srgbClr val="535353"/>
                </a:solidFill>
                <a:latin typeface="Arial" panose="020B0604020202020204" pitchFamily="34" charset="0"/>
                <a:cs typeface="Arial" panose="020B0604020202020204" pitchFamily="34" charset="0"/>
              </a:rPr>
              <a:t> 2003;522(2):335-344. </a:t>
            </a:r>
            <a:r>
              <a:rPr lang="en-US" sz="800" b="1" dirty="0">
                <a:solidFill>
                  <a:srgbClr val="535353"/>
                </a:solidFill>
                <a:latin typeface="Arial" panose="020B0604020202020204" pitchFamily="34" charset="0"/>
                <a:cs typeface="Arial" panose="020B0604020202020204" pitchFamily="34" charset="0"/>
              </a:rPr>
              <a:t>5.</a:t>
            </a:r>
            <a:r>
              <a:rPr lang="en-US" sz="800" dirty="0">
                <a:solidFill>
                  <a:srgbClr val="535353"/>
                </a:solidFill>
                <a:latin typeface="Arial" panose="020B0604020202020204" pitchFamily="34" charset="0"/>
                <a:cs typeface="Arial" panose="020B0604020202020204" pitchFamily="34" charset="0"/>
              </a:rPr>
              <a:t> </a:t>
            </a:r>
            <a:r>
              <a:rPr lang="en-US" sz="800" dirty="0" err="1">
                <a:solidFill>
                  <a:srgbClr val="535353"/>
                </a:solidFill>
                <a:latin typeface="Arial" panose="020B0604020202020204" pitchFamily="34" charset="0"/>
                <a:cs typeface="Arial" panose="020B0604020202020204" pitchFamily="34" charset="0"/>
              </a:rPr>
              <a:t>Machlin</a:t>
            </a:r>
            <a:r>
              <a:rPr lang="en-US" sz="800" dirty="0">
                <a:solidFill>
                  <a:srgbClr val="535353"/>
                </a:solidFill>
                <a:latin typeface="Arial" panose="020B0604020202020204" pitchFamily="34" charset="0"/>
                <a:cs typeface="Arial" panose="020B0604020202020204" pitchFamily="34" charset="0"/>
              </a:rPr>
              <a:t> LJ, </a:t>
            </a:r>
            <a:r>
              <a:rPr lang="en-US" sz="800" dirty="0" err="1">
                <a:solidFill>
                  <a:srgbClr val="535353"/>
                </a:solidFill>
                <a:latin typeface="Arial" panose="020B0604020202020204" pitchFamily="34" charset="0"/>
                <a:cs typeface="Arial" panose="020B0604020202020204" pitchFamily="34" charset="0"/>
              </a:rPr>
              <a:t>Bendich</a:t>
            </a:r>
            <a:r>
              <a:rPr lang="en-US" sz="800" dirty="0">
                <a:solidFill>
                  <a:srgbClr val="535353"/>
                </a:solidFill>
                <a:latin typeface="Arial" panose="020B0604020202020204" pitchFamily="34" charset="0"/>
                <a:cs typeface="Arial" panose="020B0604020202020204" pitchFamily="34" charset="0"/>
              </a:rPr>
              <a:t> A. </a:t>
            </a:r>
            <a:r>
              <a:rPr lang="en-US" sz="800" i="1" dirty="0">
                <a:solidFill>
                  <a:srgbClr val="535353"/>
                </a:solidFill>
                <a:latin typeface="Arial" panose="020B0604020202020204" pitchFamily="34" charset="0"/>
                <a:cs typeface="Arial" panose="020B0604020202020204" pitchFamily="34" charset="0"/>
              </a:rPr>
              <a:t>FASEB J.</a:t>
            </a:r>
            <a:r>
              <a:rPr lang="en-US" sz="800" dirty="0">
                <a:solidFill>
                  <a:srgbClr val="535353"/>
                </a:solidFill>
                <a:latin typeface="Arial" panose="020B0604020202020204" pitchFamily="34" charset="0"/>
                <a:cs typeface="Arial" panose="020B0604020202020204" pitchFamily="34" charset="0"/>
              </a:rPr>
              <a:t> 1987;1(6):441-445. </a:t>
            </a:r>
            <a:r>
              <a:rPr lang="en-US" sz="800" b="1" dirty="0">
                <a:solidFill>
                  <a:srgbClr val="535353"/>
                </a:solidFill>
                <a:latin typeface="Arial" panose="020B0604020202020204" pitchFamily="34" charset="0"/>
                <a:cs typeface="Arial" panose="020B0604020202020204" pitchFamily="34" charset="0"/>
              </a:rPr>
              <a:t>6. </a:t>
            </a:r>
            <a:r>
              <a:rPr lang="en-US" sz="800" dirty="0" err="1">
                <a:solidFill>
                  <a:srgbClr val="535353"/>
                </a:solidFill>
                <a:latin typeface="Arial" panose="020B0604020202020204" pitchFamily="34" charset="0"/>
                <a:cs typeface="Arial" panose="020B0604020202020204" pitchFamily="34" charset="0"/>
              </a:rPr>
              <a:t>Naumberg</a:t>
            </a:r>
            <a:r>
              <a:rPr lang="en-US" sz="800" dirty="0">
                <a:solidFill>
                  <a:srgbClr val="535353"/>
                </a:solidFill>
                <a:latin typeface="Arial" panose="020B0604020202020204" pitchFamily="34" charset="0"/>
                <a:cs typeface="Arial" panose="020B0604020202020204" pitchFamily="34" charset="0"/>
              </a:rPr>
              <a:t> E, et al. </a:t>
            </a:r>
            <a:r>
              <a:rPr lang="en-US" sz="800" i="1" dirty="0" err="1">
                <a:solidFill>
                  <a:srgbClr val="535353"/>
                </a:solidFill>
                <a:latin typeface="Arial" panose="020B0604020202020204" pitchFamily="34" charset="0"/>
                <a:cs typeface="Arial" panose="020B0604020202020204" pitchFamily="34" charset="0"/>
              </a:rPr>
              <a:t>Acta</a:t>
            </a:r>
            <a:r>
              <a:rPr lang="en-US" sz="800" i="1" dirty="0">
                <a:solidFill>
                  <a:srgbClr val="535353"/>
                </a:solidFill>
                <a:latin typeface="Arial" panose="020B0604020202020204" pitchFamily="34" charset="0"/>
                <a:cs typeface="Arial" panose="020B0604020202020204" pitchFamily="34" charset="0"/>
              </a:rPr>
              <a:t> </a:t>
            </a:r>
            <a:r>
              <a:rPr lang="en-US" sz="800" i="1" dirty="0" err="1">
                <a:solidFill>
                  <a:srgbClr val="535353"/>
                </a:solidFill>
                <a:latin typeface="Arial" panose="020B0604020202020204" pitchFamily="34" charset="0"/>
                <a:cs typeface="Arial" panose="020B0604020202020204" pitchFamily="34" charset="0"/>
              </a:rPr>
              <a:t>Paediatr</a:t>
            </a:r>
            <a:r>
              <a:rPr lang="en-US" sz="800" i="1" dirty="0">
                <a:solidFill>
                  <a:srgbClr val="535353"/>
                </a:solidFill>
                <a:latin typeface="Arial" panose="020B0604020202020204" pitchFamily="34" charset="0"/>
                <a:cs typeface="Arial" panose="020B0604020202020204" pitchFamily="34" charset="0"/>
              </a:rPr>
              <a:t>. </a:t>
            </a:r>
            <a:r>
              <a:rPr lang="en-US" sz="800" dirty="0">
                <a:solidFill>
                  <a:srgbClr val="535353"/>
                </a:solidFill>
                <a:latin typeface="Arial" panose="020B0604020202020204" pitchFamily="34" charset="0"/>
                <a:cs typeface="Arial" panose="020B0604020202020204" pitchFamily="34" charset="0"/>
              </a:rPr>
              <a:t>2002;91(12):1328-1333. </a:t>
            </a:r>
            <a:r>
              <a:rPr lang="en-US" sz="800" b="1" dirty="0">
                <a:solidFill>
                  <a:srgbClr val="535353"/>
                </a:solidFill>
                <a:latin typeface="Arial" panose="020B0604020202020204" pitchFamily="34" charset="0"/>
                <a:cs typeface="Arial" panose="020B0604020202020204" pitchFamily="34" charset="0"/>
              </a:rPr>
              <a:t>7.</a:t>
            </a:r>
            <a:r>
              <a:rPr lang="en-US" sz="800" dirty="0">
                <a:solidFill>
                  <a:srgbClr val="535353"/>
                </a:solidFill>
                <a:latin typeface="Arial" panose="020B0604020202020204" pitchFamily="34" charset="0"/>
                <a:cs typeface="Arial" panose="020B0604020202020204" pitchFamily="34" charset="0"/>
              </a:rPr>
              <a:t> </a:t>
            </a:r>
            <a:r>
              <a:rPr lang="en-US" sz="800" dirty="0" err="1">
                <a:solidFill>
                  <a:srgbClr val="535353"/>
                </a:solidFill>
                <a:latin typeface="Arial" panose="020B0604020202020204" pitchFamily="34" charset="0"/>
                <a:cs typeface="Arial" panose="020B0604020202020204" pitchFamily="34" charset="0"/>
              </a:rPr>
              <a:t>Perrone</a:t>
            </a:r>
            <a:r>
              <a:rPr lang="en-US" sz="800" dirty="0">
                <a:solidFill>
                  <a:srgbClr val="535353"/>
                </a:solidFill>
                <a:latin typeface="Arial" panose="020B0604020202020204" pitchFamily="34" charset="0"/>
                <a:cs typeface="Arial" panose="020B0604020202020204" pitchFamily="34" charset="0"/>
              </a:rPr>
              <a:t> S, et al. </a:t>
            </a:r>
            <a:r>
              <a:rPr lang="en-US" sz="800" i="1" dirty="0" err="1">
                <a:solidFill>
                  <a:srgbClr val="535353"/>
                </a:solidFill>
                <a:latin typeface="Arial" panose="020B0604020202020204" pitchFamily="34" charset="0"/>
                <a:cs typeface="Arial" panose="020B0604020202020204" pitchFamily="34" charset="0"/>
              </a:rPr>
              <a:t>Adv</a:t>
            </a:r>
            <a:r>
              <a:rPr lang="en-US" sz="800" i="1" dirty="0">
                <a:solidFill>
                  <a:srgbClr val="535353"/>
                </a:solidFill>
                <a:latin typeface="Arial" panose="020B0604020202020204" pitchFamily="34" charset="0"/>
                <a:cs typeface="Arial" panose="020B0604020202020204" pitchFamily="34" charset="0"/>
              </a:rPr>
              <a:t> </a:t>
            </a:r>
            <a:r>
              <a:rPr lang="en-US" sz="800" i="1" dirty="0" err="1">
                <a:solidFill>
                  <a:srgbClr val="535353"/>
                </a:solidFill>
                <a:latin typeface="Arial" panose="020B0604020202020204" pitchFamily="34" charset="0"/>
                <a:cs typeface="Arial" panose="020B0604020202020204" pitchFamily="34" charset="0"/>
              </a:rPr>
              <a:t>Biosci</a:t>
            </a:r>
            <a:r>
              <a:rPr lang="en-US" sz="800" i="1" dirty="0">
                <a:solidFill>
                  <a:srgbClr val="535353"/>
                </a:solidFill>
                <a:latin typeface="Arial" panose="020B0604020202020204" pitchFamily="34" charset="0"/>
                <a:cs typeface="Arial" panose="020B0604020202020204" pitchFamily="34" charset="0"/>
              </a:rPr>
              <a:t> Biotech.</a:t>
            </a:r>
            <a:r>
              <a:rPr lang="en-US" sz="800" dirty="0">
                <a:solidFill>
                  <a:srgbClr val="535353"/>
                </a:solidFill>
                <a:latin typeface="Arial" panose="020B0604020202020204" pitchFamily="34" charset="0"/>
                <a:cs typeface="Arial" panose="020B0604020202020204" pitchFamily="34" charset="0"/>
              </a:rPr>
              <a:t> 2012;3(7A):1043-1050.</a:t>
            </a:r>
          </a:p>
          <a:p>
            <a:pPr>
              <a:defRPr sz="800" b="1">
                <a:solidFill>
                  <a:srgbClr val="535353"/>
                </a:solidFill>
                <a:latin typeface="Arial"/>
                <a:ea typeface="Arial"/>
                <a:cs typeface="Arial"/>
                <a:sym typeface="Arial"/>
              </a:defRPr>
            </a:pPr>
            <a:endParaRPr sz="800" b="0" dirty="0">
              <a:solidFill>
                <a:srgbClr val="535353"/>
              </a:solidFill>
              <a:latin typeface="Arial" panose="020B0604020202020204" pitchFamily="34" charset="0"/>
              <a:cs typeface="Arial" panose="020B0604020202020204" pitchFamily="34" charset="0"/>
            </a:endParaRPr>
          </a:p>
          <a:p>
            <a:pPr>
              <a:defRPr sz="800">
                <a:solidFill>
                  <a:srgbClr val="535353"/>
                </a:solidFill>
                <a:latin typeface="Arial"/>
                <a:ea typeface="Arial"/>
                <a:cs typeface="Arial"/>
                <a:sym typeface="Arial"/>
              </a:defRPr>
            </a:pPr>
            <a:r>
              <a:rPr sz="800" dirty="0">
                <a:solidFill>
                  <a:srgbClr val="53535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567406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 name="image4.png"/>
          <p:cNvPicPr>
            <a:picLocks noChangeAspect="1"/>
          </p:cNvPicPr>
          <p:nvPr/>
        </p:nvPicPr>
        <p:blipFill>
          <a:blip r:embed="rId3">
            <a:extLst/>
          </a:blip>
          <a:stretch>
            <a:fillRect/>
          </a:stretch>
        </p:blipFill>
        <p:spPr>
          <a:xfrm>
            <a:off x="0" y="-15549"/>
            <a:ext cx="9144001" cy="846943"/>
          </a:xfrm>
          <a:prstGeom prst="rect">
            <a:avLst/>
          </a:prstGeom>
          <a:ln w="12700">
            <a:miter lim="400000"/>
          </a:ln>
        </p:spPr>
      </p:pic>
      <p:pic>
        <p:nvPicPr>
          <p:cNvPr id="1128" name="image2.png"/>
          <p:cNvPicPr>
            <a:picLocks noChangeAspect="1"/>
          </p:cNvPicPr>
          <p:nvPr/>
        </p:nvPicPr>
        <p:blipFill>
          <a:blip r:embed="rId4">
            <a:extLst/>
          </a:blip>
          <a:stretch>
            <a:fillRect/>
          </a:stretch>
        </p:blipFill>
        <p:spPr>
          <a:xfrm>
            <a:off x="3077595" y="5195075"/>
            <a:ext cx="3115949" cy="740508"/>
          </a:xfrm>
          <a:prstGeom prst="rect">
            <a:avLst/>
          </a:prstGeom>
          <a:ln w="12700">
            <a:miter lim="400000"/>
          </a:ln>
        </p:spPr>
      </p:pic>
      <p:sp>
        <p:nvSpPr>
          <p:cNvPr id="2" name="Rectangle 1"/>
          <p:cNvSpPr/>
          <p:nvPr/>
        </p:nvSpPr>
        <p:spPr>
          <a:xfrm>
            <a:off x="235670" y="6211669"/>
            <a:ext cx="8672660"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Mallinckrodt, the “M” brand mark and the Mallinckrodt Pharmaceuticals logo are trademarks of a Mallinckrodt company.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Other brands are trademarks of a Mallinckrodt company or their respective owners.   </a:t>
            </a:r>
          </a:p>
          <a:p>
            <a:r>
              <a:rPr lang="en-US" sz="1200" dirty="0">
                <a:latin typeface="Arial" panose="020B0604020202020204" pitchFamily="34" charset="0"/>
                <a:cs typeface="Arial" panose="020B0604020202020204" pitchFamily="34" charset="0"/>
              </a:rPr>
              <a:t>© 2017 Mallinckrodt      </a:t>
            </a:r>
            <a:r>
              <a:rPr lang="en-US" sz="1200">
                <a:latin typeface="Arial" panose="020B0604020202020204" pitchFamily="34" charset="0"/>
                <a:cs typeface="Arial" panose="020B0604020202020204" pitchFamily="34" charset="0"/>
              </a:rPr>
              <a:t>US </a:t>
            </a:r>
            <a:r>
              <a:rPr lang="en-US" sz="1200" smtClean="0">
                <a:latin typeface="Arial" panose="020B0604020202020204" pitchFamily="34" charset="0"/>
                <a:cs typeface="Arial" panose="020B0604020202020204" pitchFamily="34" charset="0"/>
              </a:rPr>
              <a:t>PRC/1116/0099      </a:t>
            </a:r>
            <a:r>
              <a:rPr lang="en-US" sz="1200" dirty="0">
                <a:latin typeface="Arial" panose="020B0604020202020204" pitchFamily="34" charset="0"/>
                <a:cs typeface="Arial" panose="020B0604020202020204" pitchFamily="34" charset="0"/>
              </a:rPr>
              <a:t>January 2017</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4.png"/>
          <p:cNvPicPr>
            <a:picLocks noChangeAspect="1"/>
          </p:cNvPicPr>
          <p:nvPr/>
        </p:nvPicPr>
        <p:blipFill>
          <a:blip r:embed="rId3">
            <a:extLst/>
          </a:blip>
          <a:stretch>
            <a:fillRect/>
          </a:stretch>
        </p:blipFill>
        <p:spPr>
          <a:xfrm>
            <a:off x="-3" y="-15551"/>
            <a:ext cx="9144004" cy="846943"/>
          </a:xfrm>
          <a:prstGeom prst="rect">
            <a:avLst/>
          </a:prstGeom>
          <a:ln w="12700">
            <a:miter lim="400000"/>
          </a:ln>
        </p:spPr>
      </p:pic>
      <p:sp>
        <p:nvSpPr>
          <p:cNvPr id="99" name="Shape 99"/>
          <p:cNvSpPr/>
          <p:nvPr/>
        </p:nvSpPr>
        <p:spPr>
          <a:xfrm>
            <a:off x="16602" y="2551096"/>
            <a:ext cx="9110796" cy="104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lnSpcReduction="10000"/>
          </a:bodyPr>
          <a:lstStyle/>
          <a:p>
            <a:pPr algn="ctr">
              <a:lnSpc>
                <a:spcPct val="90000"/>
              </a:lnSpc>
              <a:defRPr sz="3500" b="1">
                <a:solidFill>
                  <a:srgbClr val="002060"/>
                </a:solidFill>
                <a:latin typeface="Arial"/>
                <a:ea typeface="Arial"/>
                <a:cs typeface="Arial"/>
                <a:sym typeface="Arial"/>
              </a:defRPr>
            </a:pPr>
            <a:r>
              <a:t>Cellular Respiration During</a:t>
            </a:r>
            <a:endParaRPr>
              <a:solidFill>
                <a:srgbClr val="FFFFFF"/>
              </a:solidFill>
            </a:endParaRPr>
          </a:p>
          <a:p>
            <a:pPr algn="ctr">
              <a:lnSpc>
                <a:spcPct val="90000"/>
              </a:lnSpc>
              <a:defRPr sz="3500" b="1">
                <a:solidFill>
                  <a:srgbClr val="002060"/>
                </a:solidFill>
                <a:latin typeface="Arial"/>
                <a:ea typeface="Arial"/>
                <a:cs typeface="Arial"/>
                <a:sym typeface="Arial"/>
              </a:defRPr>
            </a:pPr>
            <a:r>
              <a:t>Normoxia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age5.png"/>
          <p:cNvPicPr>
            <a:picLocks noChangeAspect="1"/>
          </p:cNvPicPr>
          <p:nvPr/>
        </p:nvPicPr>
        <p:blipFill>
          <a:blip r:embed="rId3">
            <a:extLst/>
          </a:blip>
          <a:stretch>
            <a:fillRect/>
          </a:stretch>
        </p:blipFill>
        <p:spPr>
          <a:xfrm rot="2056003">
            <a:off x="6179176" y="1621052"/>
            <a:ext cx="663159" cy="850112"/>
          </a:xfrm>
          <a:prstGeom prst="rect">
            <a:avLst/>
          </a:prstGeom>
          <a:ln w="12700">
            <a:miter lim="400000"/>
          </a:ln>
        </p:spPr>
      </p:pic>
      <p:pic>
        <p:nvPicPr>
          <p:cNvPr id="102" name="image5.png"/>
          <p:cNvPicPr>
            <a:picLocks noChangeAspect="1"/>
          </p:cNvPicPr>
          <p:nvPr/>
        </p:nvPicPr>
        <p:blipFill>
          <a:blip r:embed="rId3">
            <a:extLst/>
          </a:blip>
          <a:stretch>
            <a:fillRect/>
          </a:stretch>
        </p:blipFill>
        <p:spPr>
          <a:xfrm rot="21253958">
            <a:off x="3911230" y="1045557"/>
            <a:ext cx="663159" cy="850112"/>
          </a:xfrm>
          <a:prstGeom prst="rect">
            <a:avLst/>
          </a:prstGeom>
          <a:ln w="12700">
            <a:miter lim="400000"/>
          </a:ln>
        </p:spPr>
      </p:pic>
      <p:pic>
        <p:nvPicPr>
          <p:cNvPr id="103" name="image5.png"/>
          <p:cNvPicPr>
            <a:picLocks noChangeAspect="1"/>
          </p:cNvPicPr>
          <p:nvPr/>
        </p:nvPicPr>
        <p:blipFill>
          <a:blip r:embed="rId3">
            <a:extLst/>
          </a:blip>
          <a:stretch>
            <a:fillRect/>
          </a:stretch>
        </p:blipFill>
        <p:spPr>
          <a:xfrm rot="19163923">
            <a:off x="2144287" y="1877428"/>
            <a:ext cx="663159" cy="850114"/>
          </a:xfrm>
          <a:prstGeom prst="rect">
            <a:avLst/>
          </a:prstGeom>
          <a:ln w="12700">
            <a:miter lim="400000"/>
          </a:ln>
        </p:spPr>
      </p:pic>
      <p:pic>
        <p:nvPicPr>
          <p:cNvPr id="104" name="image6.png"/>
          <p:cNvPicPr>
            <a:picLocks noChangeAspect="1"/>
          </p:cNvPicPr>
          <p:nvPr/>
        </p:nvPicPr>
        <p:blipFill>
          <a:blip r:embed="rId4">
            <a:extLst/>
          </a:blip>
          <a:srcRect b="7118"/>
          <a:stretch>
            <a:fillRect/>
          </a:stretch>
        </p:blipFill>
        <p:spPr>
          <a:xfrm>
            <a:off x="1917723" y="1763969"/>
            <a:ext cx="5521801" cy="5094033"/>
          </a:xfrm>
          <a:prstGeom prst="rect">
            <a:avLst/>
          </a:prstGeom>
          <a:ln w="12700">
            <a:miter lim="400000"/>
          </a:ln>
        </p:spPr>
      </p:pic>
      <p:pic>
        <p:nvPicPr>
          <p:cNvPr id="105" name="image4.png"/>
          <p:cNvPicPr>
            <a:picLocks noChangeAspect="1"/>
          </p:cNvPicPr>
          <p:nvPr/>
        </p:nvPicPr>
        <p:blipFill>
          <a:blip r:embed="rId5">
            <a:extLst/>
          </a:blip>
          <a:stretch>
            <a:fillRect/>
          </a:stretch>
        </p:blipFill>
        <p:spPr>
          <a:xfrm>
            <a:off x="0" y="-15549"/>
            <a:ext cx="9144001" cy="846943"/>
          </a:xfrm>
          <a:prstGeom prst="rect">
            <a:avLst/>
          </a:prstGeom>
          <a:ln w="12700">
            <a:miter lim="400000"/>
          </a:ln>
        </p:spPr>
      </p:pic>
      <p:sp>
        <p:nvSpPr>
          <p:cNvPr id="106" name="Shape 106"/>
          <p:cNvSpPr/>
          <p:nvPr/>
        </p:nvSpPr>
        <p:spPr>
          <a:xfrm>
            <a:off x="203200" y="404183"/>
            <a:ext cx="8940800" cy="3752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lang="en-US" dirty="0"/>
              <a:t>Cellular Respiration: </a:t>
            </a:r>
            <a:r>
              <a:rPr lang="en-US" dirty="0">
                <a:latin typeface="Arial" panose="020B0604020202020204" pitchFamily="34" charset="0"/>
                <a:cs typeface="Arial" panose="020B0604020202020204" pitchFamily="34" charset="0"/>
              </a:rPr>
              <a:t> Food </a:t>
            </a:r>
            <a:r>
              <a:rPr lang="en-US" dirty="0">
                <a:latin typeface="Arial" panose="020B0604020202020204" pitchFamily="34" charset="0"/>
                <a:cs typeface="Arial" panose="020B0604020202020204" pitchFamily="34" charset="0"/>
                <a:sym typeface="Wingdings" panose="05000000000000000000" pitchFamily="2" charset="2"/>
              </a:rPr>
              <a:t> </a:t>
            </a:r>
            <a:r>
              <a:rPr lang="en-US" dirty="0">
                <a:latin typeface="Arial" panose="020B0604020202020204" pitchFamily="34" charset="0"/>
                <a:cs typeface="Arial" panose="020B0604020202020204" pitchFamily="34" charset="0"/>
              </a:rPr>
              <a:t>Acetyl CoA</a:t>
            </a:r>
          </a:p>
        </p:txBody>
      </p:sp>
      <p:sp>
        <p:nvSpPr>
          <p:cNvPr id="108" name="Shape 108"/>
          <p:cNvSpPr/>
          <p:nvPr/>
        </p:nvSpPr>
        <p:spPr>
          <a:xfrm>
            <a:off x="1295197" y="5303313"/>
            <a:ext cx="515522" cy="36932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solidFill>
                  <a:srgbClr val="263D60"/>
                </a:solidFill>
                <a:latin typeface="Arial"/>
                <a:ea typeface="Arial"/>
                <a:cs typeface="Arial"/>
                <a:sym typeface="Arial"/>
              </a:defRPr>
            </a:lvl1pPr>
          </a:lstStyle>
          <a:p>
            <a:r>
              <a:rPr lang="en-US" dirty="0">
                <a:solidFill>
                  <a:schemeClr val="tx1"/>
                </a:solidFill>
              </a:rPr>
              <a:t>Cell</a:t>
            </a:r>
          </a:p>
        </p:txBody>
      </p:sp>
      <p:sp>
        <p:nvSpPr>
          <p:cNvPr id="109" name="Shape 109"/>
          <p:cNvSpPr/>
          <p:nvPr/>
        </p:nvSpPr>
        <p:spPr>
          <a:xfrm>
            <a:off x="1427995" y="1512621"/>
            <a:ext cx="1765539" cy="3077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b="1">
                <a:solidFill>
                  <a:srgbClr val="535353"/>
                </a:solidFill>
                <a:latin typeface="Arial"/>
                <a:ea typeface="Arial"/>
                <a:cs typeface="Arial"/>
                <a:sym typeface="Arial"/>
              </a:defRPr>
            </a:lvl1pPr>
          </a:lstStyle>
          <a:p>
            <a:r>
              <a:rPr lang="en-US" dirty="0">
                <a:solidFill>
                  <a:schemeClr val="tx1"/>
                </a:solidFill>
              </a:rPr>
              <a:t>Carbohydrates</a:t>
            </a:r>
          </a:p>
        </p:txBody>
      </p:sp>
      <p:sp>
        <p:nvSpPr>
          <p:cNvPr id="110" name="Shape 110"/>
          <p:cNvSpPr/>
          <p:nvPr/>
        </p:nvSpPr>
        <p:spPr>
          <a:xfrm>
            <a:off x="3324672" y="966849"/>
            <a:ext cx="1302871" cy="3077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b="1">
                <a:solidFill>
                  <a:srgbClr val="535353"/>
                </a:solidFill>
                <a:latin typeface="Arial"/>
                <a:ea typeface="Arial"/>
                <a:cs typeface="Arial"/>
                <a:sym typeface="Arial"/>
              </a:defRPr>
            </a:lvl1pPr>
          </a:lstStyle>
          <a:p>
            <a:r>
              <a:rPr lang="en-US" dirty="0">
                <a:solidFill>
                  <a:schemeClr val="tx1"/>
                </a:solidFill>
              </a:rPr>
              <a:t>Proteins</a:t>
            </a:r>
          </a:p>
        </p:txBody>
      </p:sp>
      <p:sp>
        <p:nvSpPr>
          <p:cNvPr id="111" name="Shape 111"/>
          <p:cNvSpPr/>
          <p:nvPr/>
        </p:nvSpPr>
        <p:spPr>
          <a:xfrm>
            <a:off x="6632038" y="1451586"/>
            <a:ext cx="944221" cy="3077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b="1">
                <a:solidFill>
                  <a:srgbClr val="535353"/>
                </a:solidFill>
                <a:latin typeface="Arial"/>
                <a:ea typeface="Arial"/>
                <a:cs typeface="Arial"/>
                <a:sym typeface="Arial"/>
              </a:defRPr>
            </a:lvl1pPr>
          </a:lstStyle>
          <a:p>
            <a:r>
              <a:rPr lang="en-US" dirty="0">
                <a:solidFill>
                  <a:schemeClr val="tx1"/>
                </a:solidFill>
              </a:rPr>
              <a:t>Lipids</a:t>
            </a:r>
          </a:p>
        </p:txBody>
      </p:sp>
      <p:sp>
        <p:nvSpPr>
          <p:cNvPr id="112" name="Shape 112"/>
          <p:cNvSpPr/>
          <p:nvPr/>
        </p:nvSpPr>
        <p:spPr>
          <a:xfrm>
            <a:off x="228599" y="6203128"/>
            <a:ext cx="1948544" cy="66171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spcBef>
                <a:spcPts val="600"/>
              </a:spcBef>
              <a:defRPr sz="800">
                <a:solidFill>
                  <a:srgbClr val="535353"/>
                </a:solidFill>
                <a:latin typeface="Arial"/>
                <a:ea typeface="Arial"/>
                <a:cs typeface="Arial"/>
                <a:sym typeface="Arial"/>
              </a:defRPr>
            </a:pPr>
            <a:r>
              <a:rPr lang="en-US" dirty="0"/>
              <a:t>Acetyl-CoA, acetyl-coenzyme A.</a:t>
            </a:r>
          </a:p>
          <a:p>
            <a:pPr>
              <a:spcBef>
                <a:spcPts val="600"/>
              </a:spcBef>
              <a:defRPr sz="800" b="1">
                <a:solidFill>
                  <a:srgbClr val="535353"/>
                </a:solidFill>
                <a:latin typeface="Arial"/>
                <a:ea typeface="Arial"/>
                <a:cs typeface="Arial"/>
                <a:sym typeface="Arial"/>
              </a:defRPr>
            </a:pPr>
            <a:r>
              <a:rPr lang="en-US" dirty="0"/>
              <a:t>Reference: </a:t>
            </a:r>
            <a:r>
              <a:rPr lang="en-US" b="0" dirty="0"/>
              <a:t>Murray RK, et al. </a:t>
            </a:r>
            <a:r>
              <a:rPr lang="en-US" b="0" i="1" dirty="0"/>
              <a:t>Harper’s Illustrated Biochemistry</a:t>
            </a:r>
            <a:r>
              <a:rPr lang="en-US" b="0" dirty="0"/>
              <a:t>, 28</a:t>
            </a:r>
            <a:r>
              <a:rPr lang="en-US" b="0" baseline="29499" dirty="0"/>
              <a:t>th</a:t>
            </a:r>
            <a:r>
              <a:rPr lang="en-US" b="0" dirty="0"/>
              <a:t> ed. McGraw-Hill’s Access Medicine, 2009. </a:t>
            </a:r>
          </a:p>
        </p:txBody>
      </p:sp>
      <p:sp>
        <p:nvSpPr>
          <p:cNvPr id="113" name="Shape 113"/>
          <p:cNvSpPr/>
          <p:nvPr/>
        </p:nvSpPr>
        <p:spPr>
          <a:xfrm>
            <a:off x="3899298" y="5643240"/>
            <a:ext cx="1333053" cy="3077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b="1">
                <a:solidFill>
                  <a:srgbClr val="FFFFFF"/>
                </a:solidFill>
                <a:latin typeface="Arial"/>
                <a:ea typeface="Arial"/>
                <a:cs typeface="Arial"/>
                <a:sym typeface="Arial"/>
              </a:defRPr>
            </a:lvl1pPr>
          </a:lstStyle>
          <a:p>
            <a:r>
              <a:rPr lang="en-US" dirty="0"/>
              <a:t>Mitochondrion</a:t>
            </a:r>
          </a:p>
        </p:txBody>
      </p:sp>
      <p:pic>
        <p:nvPicPr>
          <p:cNvPr id="114" name="image7.png"/>
          <p:cNvPicPr>
            <a:picLocks noChangeAspect="1"/>
          </p:cNvPicPr>
          <p:nvPr/>
        </p:nvPicPr>
        <p:blipFill>
          <a:blip r:embed="rId6">
            <a:extLst/>
          </a:blip>
          <a:stretch>
            <a:fillRect/>
          </a:stretch>
        </p:blipFill>
        <p:spPr>
          <a:xfrm rot="19228077">
            <a:off x="6533242" y="1336658"/>
            <a:ext cx="337475" cy="866125"/>
          </a:xfrm>
          <a:prstGeom prst="rect">
            <a:avLst/>
          </a:prstGeom>
          <a:ln w="12700">
            <a:miter lim="400000"/>
          </a:ln>
        </p:spPr>
      </p:pic>
      <p:pic>
        <p:nvPicPr>
          <p:cNvPr id="115" name="image8.png"/>
          <p:cNvPicPr>
            <a:picLocks noChangeAspect="1"/>
          </p:cNvPicPr>
          <p:nvPr/>
        </p:nvPicPr>
        <p:blipFill>
          <a:blip r:embed="rId7">
            <a:extLst/>
          </a:blip>
          <a:stretch>
            <a:fillRect/>
          </a:stretch>
        </p:blipFill>
        <p:spPr>
          <a:xfrm rot="3615452">
            <a:off x="4375748" y="919065"/>
            <a:ext cx="243465" cy="884627"/>
          </a:xfrm>
          <a:prstGeom prst="rect">
            <a:avLst/>
          </a:prstGeom>
          <a:ln w="12700">
            <a:miter lim="400000"/>
          </a:ln>
        </p:spPr>
      </p:pic>
      <p:pic>
        <p:nvPicPr>
          <p:cNvPr id="116" name="image9.png"/>
          <p:cNvPicPr>
            <a:picLocks noChangeAspect="1"/>
          </p:cNvPicPr>
          <p:nvPr/>
        </p:nvPicPr>
        <p:blipFill>
          <a:blip r:embed="rId8">
            <a:extLst/>
          </a:blip>
          <a:stretch>
            <a:fillRect/>
          </a:stretch>
        </p:blipFill>
        <p:spPr>
          <a:xfrm rot="20823662">
            <a:off x="1832996" y="1921678"/>
            <a:ext cx="1006339" cy="313086"/>
          </a:xfrm>
          <a:prstGeom prst="rect">
            <a:avLst/>
          </a:prstGeom>
          <a:ln w="12700">
            <a:miter lim="400000"/>
          </a:ln>
        </p:spPr>
      </p:pic>
      <p:pic>
        <p:nvPicPr>
          <p:cNvPr id="117" name="image10.png"/>
          <p:cNvPicPr>
            <a:picLocks noChangeAspect="1"/>
          </p:cNvPicPr>
          <p:nvPr/>
        </p:nvPicPr>
        <p:blipFill>
          <a:blip r:embed="rId9">
            <a:extLst/>
          </a:blip>
          <a:stretch>
            <a:fillRect/>
          </a:stretch>
        </p:blipFill>
        <p:spPr>
          <a:xfrm>
            <a:off x="3155957" y="3612862"/>
            <a:ext cx="3299334" cy="1875118"/>
          </a:xfrm>
          <a:prstGeom prst="rect">
            <a:avLst/>
          </a:prstGeom>
          <a:ln w="12700">
            <a:miter lim="400000"/>
          </a:ln>
        </p:spPr>
      </p:pic>
      <p:sp>
        <p:nvSpPr>
          <p:cNvPr id="118" name="Shape 118"/>
          <p:cNvSpPr/>
          <p:nvPr/>
        </p:nvSpPr>
        <p:spPr>
          <a:xfrm>
            <a:off x="3086693" y="2605007"/>
            <a:ext cx="871358" cy="6463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200" b="1">
                <a:solidFill>
                  <a:srgbClr val="FFFFFF"/>
                </a:solidFill>
                <a:latin typeface="Arial"/>
                <a:ea typeface="Arial"/>
                <a:cs typeface="Arial"/>
                <a:sym typeface="Arial"/>
              </a:defRPr>
            </a:lvl1pPr>
          </a:lstStyle>
          <a:p>
            <a:r>
              <a:rPr lang="en-US" dirty="0"/>
              <a:t>Glucose and other sugars</a:t>
            </a:r>
          </a:p>
        </p:txBody>
      </p:sp>
      <p:sp>
        <p:nvSpPr>
          <p:cNvPr id="119" name="Shape 119"/>
          <p:cNvSpPr/>
          <p:nvPr/>
        </p:nvSpPr>
        <p:spPr>
          <a:xfrm>
            <a:off x="4061432" y="1973122"/>
            <a:ext cx="700982" cy="4616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200" b="1">
                <a:solidFill>
                  <a:srgbClr val="FFFFFF"/>
                </a:solidFill>
                <a:latin typeface="Arial"/>
                <a:ea typeface="Arial"/>
                <a:cs typeface="Arial"/>
                <a:sym typeface="Arial"/>
              </a:defRPr>
            </a:lvl1pPr>
          </a:lstStyle>
          <a:p>
            <a:r>
              <a:rPr lang="en-US" dirty="0"/>
              <a:t>Amino acids</a:t>
            </a:r>
          </a:p>
        </p:txBody>
      </p:sp>
      <p:sp>
        <p:nvSpPr>
          <p:cNvPr id="120" name="Shape 120"/>
          <p:cNvSpPr/>
          <p:nvPr/>
        </p:nvSpPr>
        <p:spPr>
          <a:xfrm>
            <a:off x="5225078" y="2157739"/>
            <a:ext cx="871358" cy="6463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200" b="1">
                <a:solidFill>
                  <a:srgbClr val="FFFFFF"/>
                </a:solidFill>
                <a:latin typeface="Arial"/>
                <a:ea typeface="Arial"/>
                <a:cs typeface="Arial"/>
                <a:sym typeface="Arial"/>
              </a:defRPr>
            </a:lvl1pPr>
          </a:lstStyle>
          <a:p>
            <a:r>
              <a:rPr lang="en-US" dirty="0"/>
              <a:t>Fatty acids and glycerol</a:t>
            </a:r>
          </a:p>
        </p:txBody>
      </p:sp>
      <p:cxnSp>
        <p:nvCxnSpPr>
          <p:cNvPr id="27" name="Straight Arrow Connector 26"/>
          <p:cNvCxnSpPr/>
          <p:nvPr/>
        </p:nvCxnSpPr>
        <p:spPr>
          <a:xfrm flipV="1">
            <a:off x="4073263" y="5192486"/>
            <a:ext cx="184286" cy="480156"/>
          </a:xfrm>
          <a:prstGeom prst="straightConnector1">
            <a:avLst/>
          </a:prstGeom>
          <a:noFill/>
          <a:ln w="25400" cap="flat">
            <a:solidFill>
              <a:schemeClr val="bg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pic>
        <p:nvPicPr>
          <p:cNvPr id="122" name="image12.png"/>
          <p:cNvPicPr>
            <a:picLocks noChangeAspect="1"/>
          </p:cNvPicPr>
          <p:nvPr/>
        </p:nvPicPr>
        <p:blipFill>
          <a:blip r:embed="rId10">
            <a:extLst/>
          </a:blip>
          <a:stretch>
            <a:fillRect/>
          </a:stretch>
        </p:blipFill>
        <p:spPr>
          <a:xfrm rot="2057329">
            <a:off x="5221348" y="2521991"/>
            <a:ext cx="674717" cy="1778001"/>
          </a:xfrm>
          <a:prstGeom prst="rect">
            <a:avLst/>
          </a:prstGeom>
          <a:ln w="12700">
            <a:miter lim="400000"/>
          </a:ln>
        </p:spPr>
      </p:pic>
      <p:pic>
        <p:nvPicPr>
          <p:cNvPr id="123" name="image13.png"/>
          <p:cNvPicPr>
            <a:picLocks noChangeAspect="1"/>
          </p:cNvPicPr>
          <p:nvPr/>
        </p:nvPicPr>
        <p:blipFill>
          <a:blip r:embed="rId11">
            <a:extLst/>
          </a:blip>
          <a:stretch>
            <a:fillRect/>
          </a:stretch>
        </p:blipFill>
        <p:spPr>
          <a:xfrm rot="21169396">
            <a:off x="4169156" y="2431813"/>
            <a:ext cx="674717" cy="1577446"/>
          </a:xfrm>
          <a:prstGeom prst="rect">
            <a:avLst/>
          </a:prstGeom>
          <a:ln w="12700">
            <a:miter lim="400000"/>
          </a:ln>
        </p:spPr>
      </p:pic>
      <p:pic>
        <p:nvPicPr>
          <p:cNvPr id="124" name="image13.png"/>
          <p:cNvPicPr>
            <a:picLocks noChangeAspect="1"/>
          </p:cNvPicPr>
          <p:nvPr/>
        </p:nvPicPr>
        <p:blipFill>
          <a:blip r:embed="rId11">
            <a:extLst/>
          </a:blip>
          <a:stretch>
            <a:fillRect/>
          </a:stretch>
        </p:blipFill>
        <p:spPr>
          <a:xfrm rot="19146544">
            <a:off x="3252429" y="2856712"/>
            <a:ext cx="674717" cy="1577446"/>
          </a:xfrm>
          <a:prstGeom prst="rect">
            <a:avLst/>
          </a:prstGeom>
          <a:ln w="12700">
            <a:miter lim="400000"/>
          </a:ln>
        </p:spPr>
      </p:pic>
      <p:pic>
        <p:nvPicPr>
          <p:cNvPr id="2" name="Picture 1" descr="NEW-Acetyl-CoA-Orang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1112" y="3878719"/>
            <a:ext cx="1128738" cy="915531"/>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14.pn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129" name="image10.png"/>
          <p:cNvPicPr>
            <a:picLocks noChangeAspect="1"/>
          </p:cNvPicPr>
          <p:nvPr/>
        </p:nvPicPr>
        <p:blipFill>
          <a:blip r:embed="rId4">
            <a:extLst/>
          </a:blip>
          <a:stretch>
            <a:fillRect/>
          </a:stretch>
        </p:blipFill>
        <p:spPr>
          <a:xfrm>
            <a:off x="2939470" y="2627403"/>
            <a:ext cx="6160660" cy="3501302"/>
          </a:xfrm>
          <a:prstGeom prst="rect">
            <a:avLst/>
          </a:prstGeom>
          <a:ln w="12700">
            <a:miter lim="400000"/>
          </a:ln>
        </p:spPr>
      </p:pic>
      <p:pic>
        <p:nvPicPr>
          <p:cNvPr id="130" name="image15.png"/>
          <p:cNvPicPr>
            <a:picLocks noChangeAspect="1"/>
          </p:cNvPicPr>
          <p:nvPr/>
        </p:nvPicPr>
        <p:blipFill>
          <a:blip r:embed="rId5">
            <a:extLst/>
          </a:blip>
          <a:stretch>
            <a:fillRect/>
          </a:stretch>
        </p:blipFill>
        <p:spPr>
          <a:xfrm>
            <a:off x="5942865" y="3838206"/>
            <a:ext cx="2526498" cy="1438935"/>
          </a:xfrm>
          <a:prstGeom prst="rect">
            <a:avLst/>
          </a:prstGeom>
          <a:ln w="12700">
            <a:miter lim="400000"/>
          </a:ln>
        </p:spPr>
      </p:pic>
      <p:pic>
        <p:nvPicPr>
          <p:cNvPr id="131" name="image4.png"/>
          <p:cNvPicPr>
            <a:picLocks noChangeAspect="1"/>
          </p:cNvPicPr>
          <p:nvPr/>
        </p:nvPicPr>
        <p:blipFill>
          <a:blip r:embed="rId6">
            <a:extLst/>
          </a:blip>
          <a:stretch>
            <a:fillRect/>
          </a:stretch>
        </p:blipFill>
        <p:spPr>
          <a:xfrm>
            <a:off x="0" y="-15549"/>
            <a:ext cx="9144001" cy="846943"/>
          </a:xfrm>
          <a:prstGeom prst="rect">
            <a:avLst/>
          </a:prstGeom>
          <a:ln w="12700">
            <a:miter lim="400000"/>
          </a:ln>
        </p:spPr>
      </p:pic>
      <p:sp>
        <p:nvSpPr>
          <p:cNvPr id="133" name="Shape 133"/>
          <p:cNvSpPr/>
          <p:nvPr/>
        </p:nvSpPr>
        <p:spPr>
          <a:xfrm>
            <a:off x="2038548" y="5324356"/>
            <a:ext cx="515522" cy="36932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cap="all">
                <a:solidFill>
                  <a:srgbClr val="263D60"/>
                </a:solidFill>
                <a:latin typeface="Arial"/>
                <a:ea typeface="Arial"/>
                <a:cs typeface="Arial"/>
                <a:sym typeface="Arial"/>
              </a:defRPr>
            </a:pPr>
            <a:r>
              <a:rPr dirty="0">
                <a:solidFill>
                  <a:schemeClr val="tx1"/>
                </a:solidFill>
              </a:rPr>
              <a:t>C</a:t>
            </a:r>
            <a:r>
              <a:rPr cap="none" dirty="0">
                <a:solidFill>
                  <a:schemeClr val="tx1"/>
                </a:solidFill>
              </a:rPr>
              <a:t>ell</a:t>
            </a:r>
          </a:p>
        </p:txBody>
      </p:sp>
      <p:sp>
        <p:nvSpPr>
          <p:cNvPr id="134" name="Shape 134"/>
          <p:cNvSpPr/>
          <p:nvPr/>
        </p:nvSpPr>
        <p:spPr>
          <a:xfrm>
            <a:off x="4453895" y="5959430"/>
            <a:ext cx="1333053" cy="3077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b="1">
                <a:solidFill>
                  <a:srgbClr val="FFFFFF"/>
                </a:solidFill>
                <a:latin typeface="Arial"/>
                <a:ea typeface="Arial"/>
                <a:cs typeface="Arial"/>
                <a:sym typeface="Arial"/>
              </a:defRPr>
            </a:lvl1pPr>
          </a:lstStyle>
          <a:p>
            <a:r>
              <a:rPr dirty="0"/>
              <a:t>Mitochondri</a:t>
            </a:r>
            <a:r>
              <a:rPr lang="en-US" dirty="0"/>
              <a:t>on</a:t>
            </a:r>
            <a:endParaRPr dirty="0"/>
          </a:p>
        </p:txBody>
      </p:sp>
      <p:sp>
        <p:nvSpPr>
          <p:cNvPr id="135" name="Shape 135"/>
          <p:cNvSpPr/>
          <p:nvPr/>
        </p:nvSpPr>
        <p:spPr>
          <a:xfrm>
            <a:off x="228599" y="6189157"/>
            <a:ext cx="3067051" cy="6589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ct val="9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535353"/>
                </a:solidFill>
                <a:latin typeface="+mj-lt"/>
                <a:ea typeface="+mj-ea"/>
                <a:cs typeface="+mj-cs"/>
                <a:sym typeface="Helvetica"/>
              </a:defRPr>
            </a:pPr>
            <a:r>
              <a:rPr dirty="0"/>
              <a:t>NADH, nicotinamide adenine dinucleotide; </a:t>
            </a:r>
          </a:p>
          <a:p>
            <a:pPr defTabSz="4572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535353"/>
                </a:solidFill>
                <a:latin typeface="+mj-lt"/>
                <a:ea typeface="+mj-ea"/>
                <a:cs typeface="+mj-cs"/>
                <a:sym typeface="Helvetica"/>
              </a:defRPr>
            </a:pPr>
            <a:r>
              <a:rPr dirty="0"/>
              <a:t>FADH</a:t>
            </a:r>
            <a:r>
              <a:rPr baseline="-40000" dirty="0"/>
              <a:t>2</a:t>
            </a:r>
            <a:r>
              <a:rPr dirty="0"/>
              <a:t>, </a:t>
            </a:r>
            <a:r>
              <a:rPr dirty="0" err="1"/>
              <a:t>flavin</a:t>
            </a:r>
            <a:r>
              <a:rPr dirty="0"/>
              <a:t> adenine dinucleotide</a:t>
            </a:r>
            <a:br>
              <a:rPr dirty="0"/>
            </a:br>
            <a:endParaRPr dirty="0"/>
          </a:p>
          <a:p>
            <a:pPr>
              <a:defRPr sz="800" b="1">
                <a:solidFill>
                  <a:srgbClr val="535353"/>
                </a:solidFill>
                <a:latin typeface="Arial"/>
                <a:ea typeface="Arial"/>
                <a:cs typeface="Arial"/>
                <a:sym typeface="Arial"/>
              </a:defRPr>
            </a:pPr>
            <a:r>
              <a:rPr dirty="0"/>
              <a:t>Reference: </a:t>
            </a:r>
            <a:r>
              <a:rPr b="0" dirty="0"/>
              <a:t>Murray RK, et al. </a:t>
            </a:r>
            <a:r>
              <a:rPr b="0" i="1" dirty="0"/>
              <a:t>Harper’s Illustrated             Biochemistry</a:t>
            </a:r>
            <a:r>
              <a:rPr b="0" dirty="0"/>
              <a:t>, 28th ed. McGraw-Hill’s Access Medicine, 2009. </a:t>
            </a:r>
          </a:p>
        </p:txBody>
      </p:sp>
      <p:pic>
        <p:nvPicPr>
          <p:cNvPr id="136" name="image16.png"/>
          <p:cNvPicPr>
            <a:picLocks noChangeAspect="1"/>
          </p:cNvPicPr>
          <p:nvPr/>
        </p:nvPicPr>
        <p:blipFill>
          <a:blip r:embed="rId7">
            <a:extLst/>
          </a:blip>
          <a:stretch>
            <a:fillRect/>
          </a:stretch>
        </p:blipFill>
        <p:spPr>
          <a:xfrm rot="1019866">
            <a:off x="4840678" y="3594812"/>
            <a:ext cx="1889470" cy="1041303"/>
          </a:xfrm>
          <a:prstGeom prst="rect">
            <a:avLst/>
          </a:prstGeom>
          <a:ln w="12700">
            <a:miter lim="400000"/>
          </a:ln>
        </p:spPr>
      </p:pic>
      <p:pic>
        <p:nvPicPr>
          <p:cNvPr id="137" name="image17.png"/>
          <p:cNvPicPr>
            <a:picLocks noChangeAspect="1"/>
          </p:cNvPicPr>
          <p:nvPr/>
        </p:nvPicPr>
        <p:blipFill>
          <a:blip r:embed="rId8">
            <a:extLst/>
          </a:blip>
          <a:stretch>
            <a:fillRect/>
          </a:stretch>
        </p:blipFill>
        <p:spPr>
          <a:xfrm>
            <a:off x="4260781" y="3005405"/>
            <a:ext cx="1770971" cy="1770969"/>
          </a:xfrm>
          <a:prstGeom prst="rect">
            <a:avLst/>
          </a:prstGeom>
          <a:ln w="12700">
            <a:miter lim="400000"/>
          </a:ln>
        </p:spPr>
      </p:pic>
      <p:pic>
        <p:nvPicPr>
          <p:cNvPr id="139" name="image19.png"/>
          <p:cNvPicPr>
            <a:picLocks noChangeAspect="1"/>
          </p:cNvPicPr>
          <p:nvPr/>
        </p:nvPicPr>
        <p:blipFill>
          <a:blip r:embed="rId9">
            <a:extLst/>
          </a:blip>
          <a:stretch>
            <a:fillRect/>
          </a:stretch>
        </p:blipFill>
        <p:spPr>
          <a:xfrm flipH="1">
            <a:off x="4780808" y="2042192"/>
            <a:ext cx="1786678" cy="1425953"/>
          </a:xfrm>
          <a:prstGeom prst="rect">
            <a:avLst/>
          </a:prstGeom>
          <a:ln w="12700">
            <a:miter lim="400000"/>
          </a:ln>
        </p:spPr>
      </p:pic>
      <p:sp>
        <p:nvSpPr>
          <p:cNvPr id="149" name="Shape 149"/>
          <p:cNvSpPr/>
          <p:nvPr/>
        </p:nvSpPr>
        <p:spPr>
          <a:xfrm>
            <a:off x="203199" y="401570"/>
            <a:ext cx="8940801"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92500"/>
          </a:bodyPr>
          <a:lstStyle>
            <a:lvl1pPr>
              <a:lnSpc>
                <a:spcPct val="90000"/>
              </a:lnSpc>
              <a:defRPr sz="2000" b="1">
                <a:solidFill>
                  <a:srgbClr val="FFFFFF"/>
                </a:solidFill>
                <a:latin typeface="Arial"/>
                <a:ea typeface="Arial"/>
                <a:cs typeface="Arial"/>
                <a:sym typeface="Arial"/>
              </a:defRPr>
            </a:lvl1pPr>
          </a:lstStyle>
          <a:p>
            <a:r>
              <a:rPr lang="en-US" dirty="0"/>
              <a:t>Cellular Respiration: Acetyl CoA </a:t>
            </a:r>
            <a:r>
              <a:rPr lang="en-US" dirty="0">
                <a:latin typeface="Arial" panose="020B0604020202020204" pitchFamily="34" charset="0"/>
                <a:cs typeface="Arial" panose="020B0604020202020204" pitchFamily="34" charset="0"/>
                <a:sym typeface="Wingdings" panose="05000000000000000000" pitchFamily="2" charset="2"/>
              </a:rPr>
              <a:t> </a:t>
            </a:r>
            <a:r>
              <a:rPr lang="en-US" dirty="0"/>
              <a:t>Citric Acid Cycle </a:t>
            </a:r>
            <a:r>
              <a:rPr lang="en-US" dirty="0">
                <a:latin typeface="Arial" panose="020B0604020202020204" pitchFamily="34" charset="0"/>
                <a:cs typeface="Arial" panose="020B0604020202020204" pitchFamily="34" charset="0"/>
                <a:sym typeface="Wingdings" panose="05000000000000000000" pitchFamily="2" charset="2"/>
              </a:rPr>
              <a:t> Electron Transport</a:t>
            </a:r>
            <a:endParaRPr lang="en-US" dirty="0"/>
          </a:p>
        </p:txBody>
      </p:sp>
      <p:sp>
        <p:nvSpPr>
          <p:cNvPr id="25" name="Shape 134"/>
          <p:cNvSpPr/>
          <p:nvPr/>
        </p:nvSpPr>
        <p:spPr>
          <a:xfrm>
            <a:off x="7108242" y="2823874"/>
            <a:ext cx="1991888" cy="52321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b="1">
                <a:solidFill>
                  <a:srgbClr val="FFFFFF"/>
                </a:solidFill>
                <a:latin typeface="Arial"/>
                <a:ea typeface="Arial"/>
                <a:cs typeface="Arial"/>
                <a:sym typeface="Arial"/>
              </a:defRPr>
            </a:lvl1pPr>
          </a:lstStyle>
          <a:p>
            <a:pPr algn="ctr"/>
            <a:r>
              <a:rPr lang="en-US" dirty="0"/>
              <a:t>Electron transport via </a:t>
            </a:r>
          </a:p>
          <a:p>
            <a:pPr algn="ctr"/>
            <a:r>
              <a:rPr lang="en-US" dirty="0"/>
              <a:t>NADH and FADH</a:t>
            </a:r>
            <a:r>
              <a:rPr lang="en-US" baseline="-25000" dirty="0"/>
              <a:t>2</a:t>
            </a:r>
            <a:endParaRPr baseline="-25000" dirty="0"/>
          </a:p>
        </p:txBody>
      </p:sp>
      <p:cxnSp>
        <p:nvCxnSpPr>
          <p:cNvPr id="4" name="Straight Arrow Connector 3"/>
          <p:cNvCxnSpPr/>
          <p:nvPr/>
        </p:nvCxnSpPr>
        <p:spPr>
          <a:xfrm flipH="1">
            <a:off x="7810068" y="3341378"/>
            <a:ext cx="441303" cy="728322"/>
          </a:xfrm>
          <a:prstGeom prst="straightConnector1">
            <a:avLst/>
          </a:prstGeom>
          <a:noFill/>
          <a:ln w="25400" cap="flat">
            <a:solidFill>
              <a:schemeClr val="bg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30" name="Straight Arrow Connector 29"/>
          <p:cNvCxnSpPr/>
          <p:nvPr/>
        </p:nvCxnSpPr>
        <p:spPr>
          <a:xfrm flipV="1">
            <a:off x="4637600" y="5498589"/>
            <a:ext cx="184286" cy="480156"/>
          </a:xfrm>
          <a:prstGeom prst="straightConnector1">
            <a:avLst/>
          </a:prstGeom>
          <a:noFill/>
          <a:ln w="25400" cap="flat">
            <a:solidFill>
              <a:schemeClr val="bg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1601" y="3892534"/>
            <a:ext cx="1141366" cy="800959"/>
          </a:xfrm>
          <a:prstGeom prst="rect">
            <a:avLst/>
          </a:prstGeom>
        </p:spPr>
      </p:pic>
      <p:pic>
        <p:nvPicPr>
          <p:cNvPr id="141" name="image21.png"/>
          <p:cNvPicPr>
            <a:picLocks noChangeAspect="1"/>
          </p:cNvPicPr>
          <p:nvPr/>
        </p:nvPicPr>
        <p:blipFill>
          <a:blip r:embed="rId11">
            <a:extLst/>
          </a:blip>
          <a:stretch>
            <a:fillRect/>
          </a:stretch>
        </p:blipFill>
        <p:spPr>
          <a:xfrm>
            <a:off x="7167853" y="3920885"/>
            <a:ext cx="253971" cy="253971"/>
          </a:xfrm>
          <a:prstGeom prst="rect">
            <a:avLst/>
          </a:prstGeom>
          <a:ln w="12700">
            <a:miter lim="400000"/>
          </a:ln>
        </p:spPr>
      </p:pic>
      <p:pic>
        <p:nvPicPr>
          <p:cNvPr id="142" name="image21.png"/>
          <p:cNvPicPr>
            <a:picLocks noChangeAspect="1"/>
          </p:cNvPicPr>
          <p:nvPr/>
        </p:nvPicPr>
        <p:blipFill>
          <a:blip r:embed="rId11">
            <a:extLst/>
          </a:blip>
          <a:stretch>
            <a:fillRect/>
          </a:stretch>
        </p:blipFill>
        <p:spPr>
          <a:xfrm>
            <a:off x="7142219" y="4069700"/>
            <a:ext cx="253971" cy="253971"/>
          </a:xfrm>
          <a:prstGeom prst="rect">
            <a:avLst/>
          </a:prstGeom>
          <a:ln w="12700">
            <a:miter lim="400000"/>
          </a:ln>
        </p:spPr>
      </p:pic>
      <p:pic>
        <p:nvPicPr>
          <p:cNvPr id="143" name="image21.png"/>
          <p:cNvPicPr>
            <a:picLocks noChangeAspect="1"/>
          </p:cNvPicPr>
          <p:nvPr/>
        </p:nvPicPr>
        <p:blipFill>
          <a:blip r:embed="rId11">
            <a:extLst/>
          </a:blip>
          <a:stretch>
            <a:fillRect/>
          </a:stretch>
        </p:blipFill>
        <p:spPr>
          <a:xfrm>
            <a:off x="7327038" y="3932465"/>
            <a:ext cx="253971" cy="253969"/>
          </a:xfrm>
          <a:prstGeom prst="rect">
            <a:avLst/>
          </a:prstGeom>
          <a:ln w="12700">
            <a:miter lim="400000"/>
          </a:ln>
        </p:spPr>
      </p:pic>
      <p:pic>
        <p:nvPicPr>
          <p:cNvPr id="144" name="image21.png"/>
          <p:cNvPicPr>
            <a:picLocks noChangeAspect="1"/>
          </p:cNvPicPr>
          <p:nvPr/>
        </p:nvPicPr>
        <p:blipFill>
          <a:blip r:embed="rId11">
            <a:extLst/>
          </a:blip>
          <a:stretch>
            <a:fillRect/>
          </a:stretch>
        </p:blipFill>
        <p:spPr>
          <a:xfrm>
            <a:off x="7556096" y="3960571"/>
            <a:ext cx="253971" cy="253971"/>
          </a:xfrm>
          <a:prstGeom prst="rect">
            <a:avLst/>
          </a:prstGeom>
          <a:ln w="12700">
            <a:miter lim="400000"/>
          </a:ln>
        </p:spPr>
      </p:pic>
      <p:pic>
        <p:nvPicPr>
          <p:cNvPr id="145" name="image21.png"/>
          <p:cNvPicPr>
            <a:picLocks noChangeAspect="1"/>
          </p:cNvPicPr>
          <p:nvPr/>
        </p:nvPicPr>
        <p:blipFill>
          <a:blip r:embed="rId11">
            <a:extLst/>
          </a:blip>
          <a:stretch>
            <a:fillRect/>
          </a:stretch>
        </p:blipFill>
        <p:spPr>
          <a:xfrm>
            <a:off x="7511856" y="4069700"/>
            <a:ext cx="253971" cy="253971"/>
          </a:xfrm>
          <a:prstGeom prst="rect">
            <a:avLst/>
          </a:prstGeom>
          <a:ln w="12700">
            <a:miter lim="400000"/>
          </a:ln>
        </p:spPr>
      </p:pic>
      <p:pic>
        <p:nvPicPr>
          <p:cNvPr id="146" name="image21.png"/>
          <p:cNvPicPr>
            <a:picLocks noChangeAspect="1"/>
          </p:cNvPicPr>
          <p:nvPr/>
        </p:nvPicPr>
        <p:blipFill>
          <a:blip r:embed="rId11">
            <a:extLst/>
          </a:blip>
          <a:stretch>
            <a:fillRect/>
          </a:stretch>
        </p:blipFill>
        <p:spPr>
          <a:xfrm>
            <a:off x="7313076" y="4110854"/>
            <a:ext cx="253971" cy="253971"/>
          </a:xfrm>
          <a:prstGeom prst="rect">
            <a:avLst/>
          </a:prstGeom>
          <a:ln w="12700">
            <a:miter lim="400000"/>
          </a:ln>
        </p:spPr>
      </p:pic>
      <p:pic>
        <p:nvPicPr>
          <p:cNvPr id="28" name="Picture 27" descr="NEW-Acetyl-CoA-Orang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1617" y="1560969"/>
            <a:ext cx="1222683" cy="991731"/>
          </a:xfrm>
          <a:prstGeom prst="rect">
            <a:avLst/>
          </a:prstGeom>
        </p:spPr>
      </p:pic>
      <p:pic>
        <p:nvPicPr>
          <p:cNvPr id="3" name="Picture 2" descr="NEW-ATP-blu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47642" y="4420330"/>
            <a:ext cx="757823" cy="869950"/>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24.png"/>
          <p:cNvPicPr>
            <a:picLocks noChangeAspect="1"/>
          </p:cNvPicPr>
          <p:nvPr/>
        </p:nvPicPr>
        <p:blipFill rotWithShape="1">
          <a:blip r:embed="rId3">
            <a:extLst/>
          </a:blip>
          <a:srcRect l="5114" r="6100" b="12929"/>
          <a:stretch/>
        </p:blipFill>
        <p:spPr>
          <a:xfrm>
            <a:off x="1" y="145335"/>
            <a:ext cx="9144000" cy="6725544"/>
          </a:xfrm>
          <a:prstGeom prst="rect">
            <a:avLst/>
          </a:prstGeom>
          <a:ln w="12700">
            <a:miter lim="400000"/>
          </a:ln>
        </p:spPr>
      </p:pic>
      <p:sp>
        <p:nvSpPr>
          <p:cNvPr id="180" name="Shape 180"/>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a:solidFill>
                  <a:srgbClr val="FFFFFF"/>
                </a:solidFill>
                <a:latin typeface="Arial"/>
                <a:ea typeface="Arial"/>
                <a:cs typeface="Arial"/>
                <a:sym typeface="Arial"/>
              </a:defRPr>
            </a:lvl1pPr>
          </a:lstStyle>
          <a:p>
            <a:r>
              <a:rPr dirty="0">
                <a:solidFill>
                  <a:srgbClr val="002060"/>
                </a:solidFill>
              </a:rPr>
              <a:t>NORMOXIA</a:t>
            </a:r>
          </a:p>
        </p:txBody>
      </p:sp>
      <p:sp>
        <p:nvSpPr>
          <p:cNvPr id="195"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196" name="Shape 196"/>
          <p:cNvSpPr/>
          <p:nvPr/>
        </p:nvSpPr>
        <p:spPr>
          <a:xfrm>
            <a:off x="228598" y="6646396"/>
            <a:ext cx="5076865" cy="31671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800" b="1">
                <a:solidFill>
                  <a:srgbClr val="535353"/>
                </a:solidFill>
                <a:latin typeface="Arial"/>
                <a:ea typeface="Arial"/>
                <a:cs typeface="Arial"/>
                <a:sym typeface="Arial"/>
              </a:defRPr>
            </a:pPr>
            <a:r>
              <a:rPr dirty="0"/>
              <a:t>Reference: </a:t>
            </a:r>
            <a:r>
              <a:rPr b="0" dirty="0"/>
              <a:t>Murray RK, et al. </a:t>
            </a:r>
            <a:r>
              <a:rPr b="0" i="1" dirty="0"/>
              <a:t>Harper’s Illustrated Biochemistry, </a:t>
            </a:r>
            <a:r>
              <a:rPr b="0" dirty="0"/>
              <a:t>28</a:t>
            </a:r>
            <a:r>
              <a:rPr b="0" baseline="29499" dirty="0"/>
              <a:t>th</a:t>
            </a:r>
            <a:r>
              <a:rPr b="0" dirty="0"/>
              <a:t> ed. McGraw-Hill’s Access Medicine, 2009. </a:t>
            </a:r>
            <a:br>
              <a:rPr b="0" dirty="0"/>
            </a:br>
            <a:endParaRPr b="0" dirty="0"/>
          </a:p>
        </p:txBody>
      </p:sp>
      <p:sp>
        <p:nvSpPr>
          <p:cNvPr id="24"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pic>
        <p:nvPicPr>
          <p:cNvPr id="26" name="image4.png"/>
          <p:cNvPicPr>
            <a:picLocks noChangeAspect="1"/>
          </p:cNvPicPr>
          <p:nvPr/>
        </p:nvPicPr>
        <p:blipFill rotWithShape="1">
          <a:blip r:embed="rId4">
            <a:extLst/>
          </a:blip>
          <a:srcRect t="251"/>
          <a:stretch/>
        </p:blipFill>
        <p:spPr>
          <a:xfrm>
            <a:off x="0" y="-13424"/>
            <a:ext cx="9144001" cy="844818"/>
          </a:xfrm>
          <a:prstGeom prst="rect">
            <a:avLst/>
          </a:prstGeom>
          <a:ln w="12700">
            <a:miter lim="400000"/>
          </a:ln>
        </p:spPr>
      </p:pic>
      <p:sp>
        <p:nvSpPr>
          <p:cNvPr id="179" name="Shape 179"/>
          <p:cNvSpPr/>
          <p:nvPr/>
        </p:nvSpPr>
        <p:spPr>
          <a:xfrm>
            <a:off x="203200" y="401570"/>
            <a:ext cx="7848666"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t>Cellular Respiration: Electron Transport</a:t>
            </a:r>
            <a:r>
              <a:rPr lang="en-US" dirty="0"/>
              <a:t> System</a:t>
            </a:r>
            <a:endParaRPr dirty="0"/>
          </a:p>
        </p:txBody>
      </p:sp>
      <p:sp>
        <p:nvSpPr>
          <p:cNvPr id="2" name="TextBox 1"/>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27" name="TextBox 26"/>
          <p:cNvSpPr txBox="1"/>
          <p:nvPr/>
        </p:nvSpPr>
        <p:spPr>
          <a:xfrm rot="20851288">
            <a:off x="1411531" y="1132230"/>
            <a:ext cx="455547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28" name="TextBox 27"/>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29" name="TextBox 28"/>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30" name="Shape 166"/>
          <p:cNvSpPr/>
          <p:nvPr/>
        </p:nvSpPr>
        <p:spPr>
          <a:xfrm rot="20215111">
            <a:off x="2012405" y="3389890"/>
            <a:ext cx="3350144" cy="3385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600" b="1">
                <a:solidFill>
                  <a:srgbClr val="FFFFFF"/>
                </a:solidFill>
                <a:latin typeface="Arial"/>
                <a:ea typeface="Arial"/>
                <a:cs typeface="Arial"/>
                <a:sym typeface="Arial"/>
              </a:defRPr>
            </a:lvl1pPr>
          </a:lstStyle>
          <a:p>
            <a:r>
              <a:rPr dirty="0">
                <a:solidFill>
                  <a:schemeClr val="tx1"/>
                </a:solidFill>
              </a:rPr>
              <a:t>Electron Transport System</a:t>
            </a:r>
          </a:p>
        </p:txBody>
      </p:sp>
      <p:pic>
        <p:nvPicPr>
          <p:cNvPr id="3" name="Picture 2" descr="01-MitoAn-TransBlack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pic>
        <p:nvPicPr>
          <p:cNvPr id="5" name="Picture 4" descr="BG-Patch-Och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100" y="1333628"/>
            <a:ext cx="1748720" cy="1156762"/>
          </a:xfrm>
          <a:prstGeom prst="rect">
            <a:avLst/>
          </a:prstGeom>
        </p:spPr>
      </p:pic>
    </p:spTree>
    <p:extLst>
      <p:ext uri="{BB962C8B-B14F-4D97-AF65-F5344CB8AC3E}">
        <p14:creationId xmlns:p14="http://schemas.microsoft.com/office/powerpoint/2010/main" val="832319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24.png"/>
          <p:cNvPicPr>
            <a:picLocks noChangeAspect="1"/>
          </p:cNvPicPr>
          <p:nvPr/>
        </p:nvPicPr>
        <p:blipFill rotWithShape="1">
          <a:blip r:embed="rId3">
            <a:extLst/>
          </a:blip>
          <a:srcRect l="5114" r="6100" b="12929"/>
          <a:stretch/>
        </p:blipFill>
        <p:spPr>
          <a:xfrm>
            <a:off x="1" y="145335"/>
            <a:ext cx="9144000" cy="6725544"/>
          </a:xfrm>
          <a:prstGeom prst="rect">
            <a:avLst/>
          </a:prstGeom>
          <a:ln w="12700">
            <a:miter lim="400000"/>
          </a:ln>
        </p:spPr>
      </p:pic>
      <p:sp>
        <p:nvSpPr>
          <p:cNvPr id="180" name="Shape 180"/>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a:solidFill>
                  <a:srgbClr val="FFFFFF"/>
                </a:solidFill>
                <a:latin typeface="Arial"/>
                <a:ea typeface="Arial"/>
                <a:cs typeface="Arial"/>
                <a:sym typeface="Arial"/>
              </a:defRPr>
            </a:lvl1pPr>
          </a:lstStyle>
          <a:p>
            <a:r>
              <a:rPr dirty="0">
                <a:solidFill>
                  <a:srgbClr val="002060"/>
                </a:solidFill>
              </a:rPr>
              <a:t>NORMOXIA</a:t>
            </a:r>
          </a:p>
        </p:txBody>
      </p:sp>
      <p:sp>
        <p:nvSpPr>
          <p:cNvPr id="195"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196" name="Shape 196"/>
          <p:cNvSpPr/>
          <p:nvPr/>
        </p:nvSpPr>
        <p:spPr>
          <a:xfrm>
            <a:off x="228598" y="6646396"/>
            <a:ext cx="5076865" cy="31671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800" b="1">
                <a:solidFill>
                  <a:srgbClr val="535353"/>
                </a:solidFill>
                <a:latin typeface="Arial"/>
                <a:ea typeface="Arial"/>
                <a:cs typeface="Arial"/>
                <a:sym typeface="Arial"/>
              </a:defRPr>
            </a:pPr>
            <a:r>
              <a:rPr dirty="0"/>
              <a:t>Reference: </a:t>
            </a:r>
            <a:r>
              <a:rPr b="0" dirty="0"/>
              <a:t>Murray RK, et al. </a:t>
            </a:r>
            <a:r>
              <a:rPr b="0" i="1" dirty="0"/>
              <a:t>Harper’s Illustrated Biochemistry, </a:t>
            </a:r>
            <a:r>
              <a:rPr b="0" dirty="0"/>
              <a:t>28</a:t>
            </a:r>
            <a:r>
              <a:rPr b="0" baseline="29499" dirty="0"/>
              <a:t>th</a:t>
            </a:r>
            <a:r>
              <a:rPr b="0" dirty="0"/>
              <a:t> ed. McGraw-Hill’s Access Medicine, 2009. </a:t>
            </a:r>
            <a:br>
              <a:rPr b="0" dirty="0"/>
            </a:br>
            <a:endParaRPr b="0" dirty="0"/>
          </a:p>
        </p:txBody>
      </p:sp>
      <p:sp>
        <p:nvSpPr>
          <p:cNvPr id="24"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pic>
        <p:nvPicPr>
          <p:cNvPr id="26" name="image4.png"/>
          <p:cNvPicPr>
            <a:picLocks noChangeAspect="1"/>
          </p:cNvPicPr>
          <p:nvPr/>
        </p:nvPicPr>
        <p:blipFill rotWithShape="1">
          <a:blip r:embed="rId4">
            <a:extLst/>
          </a:blip>
          <a:srcRect t="251"/>
          <a:stretch/>
        </p:blipFill>
        <p:spPr>
          <a:xfrm>
            <a:off x="0" y="-13424"/>
            <a:ext cx="9144001" cy="844818"/>
          </a:xfrm>
          <a:prstGeom prst="rect">
            <a:avLst/>
          </a:prstGeom>
          <a:ln w="12700">
            <a:miter lim="400000"/>
          </a:ln>
        </p:spPr>
      </p:pic>
      <p:sp>
        <p:nvSpPr>
          <p:cNvPr id="179" name="Shape 179"/>
          <p:cNvSpPr/>
          <p:nvPr/>
        </p:nvSpPr>
        <p:spPr>
          <a:xfrm>
            <a:off x="203200" y="401570"/>
            <a:ext cx="8757032"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t>Cellular Respiration: </a:t>
            </a:r>
            <a:r>
              <a:rPr lang="en-US" dirty="0"/>
              <a:t>Electrons Are From Citric Acid Cycle</a:t>
            </a:r>
            <a:endParaRPr dirty="0"/>
          </a:p>
        </p:txBody>
      </p:sp>
      <p:sp>
        <p:nvSpPr>
          <p:cNvPr id="2" name="TextBox 1"/>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27" name="TextBox 26"/>
          <p:cNvSpPr txBox="1"/>
          <p:nvPr/>
        </p:nvSpPr>
        <p:spPr>
          <a:xfrm rot="20851288">
            <a:off x="1411531" y="1132230"/>
            <a:ext cx="455547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28" name="TextBox 27"/>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29" name="TextBox 28"/>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30" name="Picture 29" descr="01-MitoAn-TransBlack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pic>
        <p:nvPicPr>
          <p:cNvPr id="32" name="Picture 31" descr="BG-Patch-Och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100" y="1333628"/>
            <a:ext cx="1748720" cy="1156762"/>
          </a:xfrm>
          <a:prstGeom prst="rect">
            <a:avLst/>
          </a:prstGeom>
        </p:spPr>
      </p:pic>
      <p:pic>
        <p:nvPicPr>
          <p:cNvPr id="18" name="image32.png"/>
          <p:cNvPicPr>
            <a:picLocks noChangeAspect="1"/>
          </p:cNvPicPr>
          <p:nvPr/>
        </p:nvPicPr>
        <p:blipFill>
          <a:blip r:embed="rId7">
            <a:extLst/>
          </a:blip>
          <a:stretch>
            <a:fillRect/>
          </a:stretch>
        </p:blipFill>
        <p:spPr>
          <a:xfrm rot="16856755" flipV="1">
            <a:off x="1045790" y="3291887"/>
            <a:ext cx="1204980" cy="1259442"/>
          </a:xfrm>
          <a:prstGeom prst="rect">
            <a:avLst/>
          </a:prstGeom>
          <a:ln w="12700">
            <a:miter lim="400000"/>
          </a:ln>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20" name="image21.png"/>
          <p:cNvPicPr>
            <a:picLocks noChangeAspect="1"/>
          </p:cNvPicPr>
          <p:nvPr/>
        </p:nvPicPr>
        <p:blipFill>
          <a:blip r:embed="rId9">
            <a:extLst/>
          </a:blip>
          <a:stretch>
            <a:fillRect/>
          </a:stretch>
        </p:blipFill>
        <p:spPr>
          <a:xfrm>
            <a:off x="555218" y="3955430"/>
            <a:ext cx="207606" cy="207606"/>
          </a:xfrm>
          <a:prstGeom prst="rect">
            <a:avLst/>
          </a:prstGeom>
          <a:ln w="12700">
            <a:miter lim="400000"/>
          </a:ln>
        </p:spPr>
      </p:pic>
      <p:pic>
        <p:nvPicPr>
          <p:cNvPr id="21" name="image21.png"/>
          <p:cNvPicPr>
            <a:picLocks noChangeAspect="1"/>
          </p:cNvPicPr>
          <p:nvPr/>
        </p:nvPicPr>
        <p:blipFill>
          <a:blip r:embed="rId9">
            <a:extLst/>
          </a:blip>
          <a:stretch>
            <a:fillRect/>
          </a:stretch>
        </p:blipFill>
        <p:spPr>
          <a:xfrm>
            <a:off x="464177" y="4059340"/>
            <a:ext cx="207605" cy="207606"/>
          </a:xfrm>
          <a:prstGeom prst="rect">
            <a:avLst/>
          </a:prstGeom>
          <a:ln w="12700">
            <a:miter lim="400000"/>
          </a:ln>
        </p:spPr>
      </p:pic>
      <p:pic>
        <p:nvPicPr>
          <p:cNvPr id="22" name="image21.png"/>
          <p:cNvPicPr>
            <a:picLocks noChangeAspect="1"/>
          </p:cNvPicPr>
          <p:nvPr/>
        </p:nvPicPr>
        <p:blipFill>
          <a:blip r:embed="rId9">
            <a:extLst/>
          </a:blip>
          <a:stretch>
            <a:fillRect/>
          </a:stretch>
        </p:blipFill>
        <p:spPr>
          <a:xfrm>
            <a:off x="731267" y="3981016"/>
            <a:ext cx="207607" cy="207606"/>
          </a:xfrm>
          <a:prstGeom prst="rect">
            <a:avLst/>
          </a:prstGeom>
          <a:ln w="12700">
            <a:miter lim="400000"/>
          </a:ln>
        </p:spPr>
      </p:pic>
      <p:pic>
        <p:nvPicPr>
          <p:cNvPr id="23" name="image21.png"/>
          <p:cNvPicPr>
            <a:picLocks noChangeAspect="1"/>
          </p:cNvPicPr>
          <p:nvPr/>
        </p:nvPicPr>
        <p:blipFill>
          <a:blip r:embed="rId9">
            <a:extLst/>
          </a:blip>
          <a:stretch>
            <a:fillRect/>
          </a:stretch>
        </p:blipFill>
        <p:spPr>
          <a:xfrm>
            <a:off x="751610" y="4091760"/>
            <a:ext cx="207605" cy="207606"/>
          </a:xfrm>
          <a:prstGeom prst="rect">
            <a:avLst/>
          </a:prstGeom>
          <a:ln w="12700">
            <a:miter lim="400000"/>
          </a:ln>
        </p:spPr>
      </p:pic>
      <p:pic>
        <p:nvPicPr>
          <p:cNvPr id="31" name="image21.png"/>
          <p:cNvPicPr>
            <a:picLocks noChangeAspect="1"/>
          </p:cNvPicPr>
          <p:nvPr/>
        </p:nvPicPr>
        <p:blipFill>
          <a:blip r:embed="rId9">
            <a:extLst/>
          </a:blip>
          <a:stretch>
            <a:fillRect/>
          </a:stretch>
        </p:blipFill>
        <p:spPr>
          <a:xfrm>
            <a:off x="599536" y="4110324"/>
            <a:ext cx="207605" cy="207607"/>
          </a:xfrm>
          <a:prstGeom prst="rect">
            <a:avLst/>
          </a:prstGeom>
          <a:ln w="12700">
            <a:miter lim="400000"/>
          </a:ln>
        </p:spPr>
      </p:pic>
    </p:spTree>
    <p:extLst>
      <p:ext uri="{BB962C8B-B14F-4D97-AF65-F5344CB8AC3E}">
        <p14:creationId xmlns:p14="http://schemas.microsoft.com/office/powerpoint/2010/main" val="302115081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24.png"/>
          <p:cNvPicPr>
            <a:picLocks noChangeAspect="1"/>
          </p:cNvPicPr>
          <p:nvPr/>
        </p:nvPicPr>
        <p:blipFill rotWithShape="1">
          <a:blip r:embed="rId3">
            <a:extLst/>
          </a:blip>
          <a:srcRect l="5114" r="6100" b="12929"/>
          <a:stretch/>
        </p:blipFill>
        <p:spPr>
          <a:xfrm>
            <a:off x="1" y="145335"/>
            <a:ext cx="9144000" cy="6725544"/>
          </a:xfrm>
          <a:prstGeom prst="rect">
            <a:avLst/>
          </a:prstGeom>
          <a:ln w="12700">
            <a:miter lim="400000"/>
          </a:ln>
        </p:spPr>
      </p:pic>
      <p:pic>
        <p:nvPicPr>
          <p:cNvPr id="46" name="Picture 45" descr="01-MitoAn-TransBlackbo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sp>
        <p:nvSpPr>
          <p:cNvPr id="180" name="Shape 180"/>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a:solidFill>
                  <a:srgbClr val="FFFFFF"/>
                </a:solidFill>
                <a:latin typeface="Arial"/>
                <a:ea typeface="Arial"/>
                <a:cs typeface="Arial"/>
                <a:sym typeface="Arial"/>
              </a:defRPr>
            </a:lvl1pPr>
          </a:lstStyle>
          <a:p>
            <a:r>
              <a:rPr dirty="0">
                <a:solidFill>
                  <a:srgbClr val="002060"/>
                </a:solidFill>
              </a:rPr>
              <a:t>NORMOXIA</a:t>
            </a:r>
          </a:p>
        </p:txBody>
      </p:sp>
      <p:sp>
        <p:nvSpPr>
          <p:cNvPr id="195"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196" name="Shape 196"/>
          <p:cNvSpPr/>
          <p:nvPr/>
        </p:nvSpPr>
        <p:spPr>
          <a:xfrm>
            <a:off x="228598" y="6646396"/>
            <a:ext cx="5076865" cy="31671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800" b="1">
                <a:solidFill>
                  <a:srgbClr val="535353"/>
                </a:solidFill>
                <a:latin typeface="Arial"/>
                <a:ea typeface="Arial"/>
                <a:cs typeface="Arial"/>
                <a:sym typeface="Arial"/>
              </a:defRPr>
            </a:pPr>
            <a:r>
              <a:rPr dirty="0"/>
              <a:t>Reference: </a:t>
            </a:r>
            <a:r>
              <a:rPr b="0" dirty="0"/>
              <a:t>Murray RK, et al. </a:t>
            </a:r>
            <a:r>
              <a:rPr b="0" i="1" dirty="0"/>
              <a:t>Harper’s Illustrated Biochemistry, </a:t>
            </a:r>
            <a:r>
              <a:rPr b="0" dirty="0"/>
              <a:t>28</a:t>
            </a:r>
            <a:r>
              <a:rPr b="0" baseline="29499" dirty="0"/>
              <a:t>th</a:t>
            </a:r>
            <a:r>
              <a:rPr b="0" dirty="0"/>
              <a:t> ed. McGraw-Hill’s Access Medicine, 2009. </a:t>
            </a:r>
            <a:br>
              <a:rPr b="0" dirty="0"/>
            </a:br>
            <a:endParaRPr b="0" dirty="0"/>
          </a:p>
        </p:txBody>
      </p:sp>
      <p:sp>
        <p:nvSpPr>
          <p:cNvPr id="24"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pic>
        <p:nvPicPr>
          <p:cNvPr id="26" name="image4.png"/>
          <p:cNvPicPr>
            <a:picLocks noChangeAspect="1"/>
          </p:cNvPicPr>
          <p:nvPr/>
        </p:nvPicPr>
        <p:blipFill rotWithShape="1">
          <a:blip r:embed="rId5">
            <a:extLst/>
          </a:blip>
          <a:srcRect t="251"/>
          <a:stretch/>
        </p:blipFill>
        <p:spPr>
          <a:xfrm>
            <a:off x="0" y="-13424"/>
            <a:ext cx="9144001" cy="844818"/>
          </a:xfrm>
          <a:prstGeom prst="rect">
            <a:avLst/>
          </a:prstGeom>
          <a:ln w="12700">
            <a:miter lim="400000"/>
          </a:ln>
        </p:spPr>
      </p:pic>
      <p:sp>
        <p:nvSpPr>
          <p:cNvPr id="179" name="Shape 179"/>
          <p:cNvSpPr/>
          <p:nvPr/>
        </p:nvSpPr>
        <p:spPr>
          <a:xfrm>
            <a:off x="203200" y="401570"/>
            <a:ext cx="8940800"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t>Cellular Respiration: </a:t>
            </a:r>
            <a:r>
              <a:rPr lang="en-US" dirty="0"/>
              <a:t>Electrons Used to Transport H</a:t>
            </a:r>
            <a:r>
              <a:rPr lang="en-US" baseline="30000" dirty="0"/>
              <a:t>+</a:t>
            </a:r>
            <a:r>
              <a:rPr lang="en-US" dirty="0"/>
              <a:t> Across Membrane</a:t>
            </a:r>
            <a:endParaRPr dirty="0"/>
          </a:p>
        </p:txBody>
      </p:sp>
      <p:sp>
        <p:nvSpPr>
          <p:cNvPr id="2" name="TextBox 1"/>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27" name="TextBox 26"/>
          <p:cNvSpPr txBox="1"/>
          <p:nvPr/>
        </p:nvSpPr>
        <p:spPr>
          <a:xfrm rot="20851288">
            <a:off x="1411531" y="1132230"/>
            <a:ext cx="455547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28" name="TextBox 27"/>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29" name="TextBox 28"/>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32" name="image35.png"/>
          <p:cNvPicPr>
            <a:picLocks noChangeAspect="1"/>
          </p:cNvPicPr>
          <p:nvPr/>
        </p:nvPicPr>
        <p:blipFill>
          <a:blip r:embed="rId6">
            <a:extLst/>
          </a:blip>
          <a:stretch>
            <a:fillRect/>
          </a:stretch>
        </p:blipFill>
        <p:spPr>
          <a:xfrm rot="20116360">
            <a:off x="3321999" y="2212345"/>
            <a:ext cx="348612" cy="1412751"/>
          </a:xfrm>
          <a:prstGeom prst="rect">
            <a:avLst/>
          </a:prstGeom>
          <a:ln w="12700">
            <a:miter lim="400000"/>
          </a:ln>
        </p:spPr>
      </p:pic>
      <p:pic>
        <p:nvPicPr>
          <p:cNvPr id="33" name="image34.png"/>
          <p:cNvPicPr>
            <a:picLocks noChangeAspect="1"/>
          </p:cNvPicPr>
          <p:nvPr/>
        </p:nvPicPr>
        <p:blipFill>
          <a:blip r:embed="rId7">
            <a:extLst/>
          </a:blip>
          <a:stretch>
            <a:fillRect/>
          </a:stretch>
        </p:blipFill>
        <p:spPr>
          <a:xfrm>
            <a:off x="3609314" y="3328916"/>
            <a:ext cx="293056" cy="293056"/>
          </a:xfrm>
          <a:prstGeom prst="rect">
            <a:avLst/>
          </a:prstGeom>
          <a:ln w="12700">
            <a:miter lim="400000"/>
          </a:ln>
        </p:spPr>
      </p:pic>
      <p:pic>
        <p:nvPicPr>
          <p:cNvPr id="34" name="image35.png"/>
          <p:cNvPicPr>
            <a:picLocks noChangeAspect="1"/>
          </p:cNvPicPr>
          <p:nvPr/>
        </p:nvPicPr>
        <p:blipFill>
          <a:blip r:embed="rId6">
            <a:extLst/>
          </a:blip>
          <a:stretch>
            <a:fillRect/>
          </a:stretch>
        </p:blipFill>
        <p:spPr>
          <a:xfrm rot="20116360">
            <a:off x="2649137" y="2493214"/>
            <a:ext cx="348612" cy="1412751"/>
          </a:xfrm>
          <a:prstGeom prst="rect">
            <a:avLst/>
          </a:prstGeom>
          <a:ln w="12700">
            <a:miter lim="400000"/>
          </a:ln>
        </p:spPr>
      </p:pic>
      <p:pic>
        <p:nvPicPr>
          <p:cNvPr id="35" name="image34.png"/>
          <p:cNvPicPr>
            <a:picLocks noChangeAspect="1"/>
          </p:cNvPicPr>
          <p:nvPr/>
        </p:nvPicPr>
        <p:blipFill>
          <a:blip r:embed="rId7">
            <a:extLst/>
          </a:blip>
          <a:stretch>
            <a:fillRect/>
          </a:stretch>
        </p:blipFill>
        <p:spPr>
          <a:xfrm>
            <a:off x="2936452" y="3609785"/>
            <a:ext cx="293056" cy="293056"/>
          </a:xfrm>
          <a:prstGeom prst="rect">
            <a:avLst/>
          </a:prstGeom>
          <a:ln w="12700">
            <a:miter lim="400000"/>
          </a:ln>
        </p:spPr>
      </p:pic>
      <p:pic>
        <p:nvPicPr>
          <p:cNvPr id="36" name="image35.png"/>
          <p:cNvPicPr>
            <a:picLocks noChangeAspect="1"/>
          </p:cNvPicPr>
          <p:nvPr/>
        </p:nvPicPr>
        <p:blipFill>
          <a:blip r:embed="rId6">
            <a:extLst/>
          </a:blip>
          <a:stretch>
            <a:fillRect/>
          </a:stretch>
        </p:blipFill>
        <p:spPr>
          <a:xfrm rot="20116360">
            <a:off x="3968763" y="1891049"/>
            <a:ext cx="348612" cy="1412751"/>
          </a:xfrm>
          <a:prstGeom prst="rect">
            <a:avLst/>
          </a:prstGeom>
          <a:ln w="12700">
            <a:miter lim="400000"/>
          </a:ln>
        </p:spPr>
      </p:pic>
      <p:pic>
        <p:nvPicPr>
          <p:cNvPr id="37" name="image34.png"/>
          <p:cNvPicPr>
            <a:picLocks noChangeAspect="1"/>
          </p:cNvPicPr>
          <p:nvPr/>
        </p:nvPicPr>
        <p:blipFill>
          <a:blip r:embed="rId7">
            <a:extLst/>
          </a:blip>
          <a:stretch>
            <a:fillRect/>
          </a:stretch>
        </p:blipFill>
        <p:spPr>
          <a:xfrm>
            <a:off x="4256078" y="3007620"/>
            <a:ext cx="293056" cy="293056"/>
          </a:xfrm>
          <a:prstGeom prst="rect">
            <a:avLst/>
          </a:prstGeom>
          <a:ln w="12700">
            <a:miter lim="400000"/>
          </a:ln>
        </p:spPr>
      </p:pic>
      <p:pic>
        <p:nvPicPr>
          <p:cNvPr id="38" name="image34.png"/>
          <p:cNvPicPr>
            <a:picLocks noChangeAspect="1"/>
          </p:cNvPicPr>
          <p:nvPr/>
        </p:nvPicPr>
        <p:blipFill>
          <a:blip r:embed="rId7">
            <a:extLst/>
          </a:blip>
          <a:stretch>
            <a:fillRect/>
          </a:stretch>
        </p:blipFill>
        <p:spPr>
          <a:xfrm>
            <a:off x="1989368" y="2567046"/>
            <a:ext cx="293056" cy="293056"/>
          </a:xfrm>
          <a:prstGeom prst="rect">
            <a:avLst/>
          </a:prstGeom>
          <a:ln w="12700">
            <a:miter lim="400000"/>
          </a:ln>
        </p:spPr>
      </p:pic>
      <p:pic>
        <p:nvPicPr>
          <p:cNvPr id="39" name="image34.png"/>
          <p:cNvPicPr>
            <a:picLocks noChangeAspect="1"/>
          </p:cNvPicPr>
          <p:nvPr/>
        </p:nvPicPr>
        <p:blipFill>
          <a:blip r:embed="rId7">
            <a:extLst/>
          </a:blip>
          <a:stretch>
            <a:fillRect/>
          </a:stretch>
        </p:blipFill>
        <p:spPr>
          <a:xfrm>
            <a:off x="2339688" y="1994027"/>
            <a:ext cx="293056" cy="293056"/>
          </a:xfrm>
          <a:prstGeom prst="rect">
            <a:avLst/>
          </a:prstGeom>
          <a:ln w="12700">
            <a:miter lim="400000"/>
          </a:ln>
        </p:spPr>
      </p:pic>
      <p:pic>
        <p:nvPicPr>
          <p:cNvPr id="40" name="image34.png"/>
          <p:cNvPicPr>
            <a:picLocks noChangeAspect="1"/>
          </p:cNvPicPr>
          <p:nvPr/>
        </p:nvPicPr>
        <p:blipFill>
          <a:blip r:embed="rId7">
            <a:extLst/>
          </a:blip>
          <a:stretch>
            <a:fillRect/>
          </a:stretch>
        </p:blipFill>
        <p:spPr>
          <a:xfrm>
            <a:off x="3058898" y="1973867"/>
            <a:ext cx="293056" cy="293056"/>
          </a:xfrm>
          <a:prstGeom prst="rect">
            <a:avLst/>
          </a:prstGeom>
          <a:ln w="12700">
            <a:miter lim="400000"/>
          </a:ln>
        </p:spPr>
      </p:pic>
      <p:pic>
        <p:nvPicPr>
          <p:cNvPr id="41" name="image34.png"/>
          <p:cNvPicPr>
            <a:picLocks noChangeAspect="1"/>
          </p:cNvPicPr>
          <p:nvPr/>
        </p:nvPicPr>
        <p:blipFill>
          <a:blip r:embed="rId7">
            <a:extLst/>
          </a:blip>
          <a:stretch>
            <a:fillRect/>
          </a:stretch>
        </p:blipFill>
        <p:spPr>
          <a:xfrm>
            <a:off x="3950107" y="1488708"/>
            <a:ext cx="293056" cy="293056"/>
          </a:xfrm>
          <a:prstGeom prst="rect">
            <a:avLst/>
          </a:prstGeom>
          <a:ln w="12700">
            <a:miter lim="400000"/>
          </a:ln>
        </p:spPr>
      </p:pic>
      <p:pic>
        <p:nvPicPr>
          <p:cNvPr id="42" name="image34.png"/>
          <p:cNvPicPr>
            <a:picLocks noChangeAspect="1"/>
          </p:cNvPicPr>
          <p:nvPr/>
        </p:nvPicPr>
        <p:blipFill>
          <a:blip r:embed="rId7">
            <a:extLst/>
          </a:blip>
          <a:stretch>
            <a:fillRect/>
          </a:stretch>
        </p:blipFill>
        <p:spPr>
          <a:xfrm>
            <a:off x="3416858" y="1660652"/>
            <a:ext cx="293056" cy="293056"/>
          </a:xfrm>
          <a:prstGeom prst="rect">
            <a:avLst/>
          </a:prstGeom>
          <a:ln w="12700">
            <a:miter lim="400000"/>
          </a:ln>
        </p:spPr>
      </p:pic>
      <p:pic>
        <p:nvPicPr>
          <p:cNvPr id="43" name="image34.png"/>
          <p:cNvPicPr>
            <a:picLocks noChangeAspect="1"/>
          </p:cNvPicPr>
          <p:nvPr/>
        </p:nvPicPr>
        <p:blipFill>
          <a:blip r:embed="rId7">
            <a:extLst/>
          </a:blip>
          <a:stretch>
            <a:fillRect/>
          </a:stretch>
        </p:blipFill>
        <p:spPr>
          <a:xfrm>
            <a:off x="4629371" y="1393749"/>
            <a:ext cx="293056" cy="293056"/>
          </a:xfrm>
          <a:prstGeom prst="rect">
            <a:avLst/>
          </a:prstGeom>
          <a:ln w="12700">
            <a:miter lim="400000"/>
          </a:ln>
        </p:spPr>
      </p:pic>
      <p:pic>
        <p:nvPicPr>
          <p:cNvPr id="44" name="image34.png"/>
          <p:cNvPicPr>
            <a:picLocks noChangeAspect="1"/>
          </p:cNvPicPr>
          <p:nvPr/>
        </p:nvPicPr>
        <p:blipFill>
          <a:blip r:embed="rId7">
            <a:extLst/>
          </a:blip>
          <a:stretch>
            <a:fillRect/>
          </a:stretch>
        </p:blipFill>
        <p:spPr>
          <a:xfrm>
            <a:off x="5158935" y="1097236"/>
            <a:ext cx="293056" cy="293056"/>
          </a:xfrm>
          <a:prstGeom prst="rect">
            <a:avLst/>
          </a:prstGeom>
          <a:ln w="12700">
            <a:miter lim="400000"/>
          </a:ln>
        </p:spPr>
      </p:pic>
      <p:pic>
        <p:nvPicPr>
          <p:cNvPr id="45" name="image34.png"/>
          <p:cNvPicPr>
            <a:picLocks noChangeAspect="1"/>
          </p:cNvPicPr>
          <p:nvPr/>
        </p:nvPicPr>
        <p:blipFill>
          <a:blip r:embed="rId7">
            <a:extLst/>
          </a:blip>
          <a:stretch>
            <a:fillRect/>
          </a:stretch>
        </p:blipFill>
        <p:spPr>
          <a:xfrm>
            <a:off x="6409746" y="830485"/>
            <a:ext cx="293056" cy="293056"/>
          </a:xfrm>
          <a:prstGeom prst="rect">
            <a:avLst/>
          </a:prstGeom>
          <a:ln w="12700">
            <a:miter lim="400000"/>
          </a:ln>
        </p:spPr>
      </p:pic>
      <p:pic>
        <p:nvPicPr>
          <p:cNvPr id="47" name="Picture 46" descr="BG-Patch-Ochr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7100" y="1333628"/>
            <a:ext cx="1748720" cy="1156762"/>
          </a:xfrm>
          <a:prstGeom prst="rect">
            <a:avLst/>
          </a:prstGeom>
        </p:spPr>
      </p:pic>
      <p:pic>
        <p:nvPicPr>
          <p:cNvPr id="48" name="image32.png"/>
          <p:cNvPicPr>
            <a:picLocks noChangeAspect="1"/>
          </p:cNvPicPr>
          <p:nvPr/>
        </p:nvPicPr>
        <p:blipFill>
          <a:blip r:embed="rId9">
            <a:extLst/>
          </a:blip>
          <a:stretch>
            <a:fillRect/>
          </a:stretch>
        </p:blipFill>
        <p:spPr>
          <a:xfrm rot="16856755" flipV="1">
            <a:off x="1045790" y="3291887"/>
            <a:ext cx="1204980" cy="1259442"/>
          </a:xfrm>
          <a:prstGeom prst="rect">
            <a:avLst/>
          </a:prstGeom>
          <a:ln w="12700">
            <a:miter lim="400000"/>
          </a:ln>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50" name="image21.png"/>
          <p:cNvPicPr>
            <a:picLocks noChangeAspect="1"/>
          </p:cNvPicPr>
          <p:nvPr/>
        </p:nvPicPr>
        <p:blipFill>
          <a:blip r:embed="rId11">
            <a:extLst/>
          </a:blip>
          <a:stretch>
            <a:fillRect/>
          </a:stretch>
        </p:blipFill>
        <p:spPr>
          <a:xfrm>
            <a:off x="555218" y="3955430"/>
            <a:ext cx="207606" cy="207606"/>
          </a:xfrm>
          <a:prstGeom prst="rect">
            <a:avLst/>
          </a:prstGeom>
          <a:ln w="12700">
            <a:miter lim="400000"/>
          </a:ln>
        </p:spPr>
      </p:pic>
      <p:pic>
        <p:nvPicPr>
          <p:cNvPr id="51" name="image21.png"/>
          <p:cNvPicPr>
            <a:picLocks noChangeAspect="1"/>
          </p:cNvPicPr>
          <p:nvPr/>
        </p:nvPicPr>
        <p:blipFill>
          <a:blip r:embed="rId11">
            <a:extLst/>
          </a:blip>
          <a:stretch>
            <a:fillRect/>
          </a:stretch>
        </p:blipFill>
        <p:spPr>
          <a:xfrm>
            <a:off x="464177" y="4059340"/>
            <a:ext cx="207605" cy="207606"/>
          </a:xfrm>
          <a:prstGeom prst="rect">
            <a:avLst/>
          </a:prstGeom>
          <a:ln w="12700">
            <a:miter lim="400000"/>
          </a:ln>
        </p:spPr>
      </p:pic>
      <p:pic>
        <p:nvPicPr>
          <p:cNvPr id="59" name="image21.png"/>
          <p:cNvPicPr>
            <a:picLocks noChangeAspect="1"/>
          </p:cNvPicPr>
          <p:nvPr/>
        </p:nvPicPr>
        <p:blipFill>
          <a:blip r:embed="rId11">
            <a:extLst/>
          </a:blip>
          <a:stretch>
            <a:fillRect/>
          </a:stretch>
        </p:blipFill>
        <p:spPr>
          <a:xfrm>
            <a:off x="731267" y="3981016"/>
            <a:ext cx="207607" cy="207606"/>
          </a:xfrm>
          <a:prstGeom prst="rect">
            <a:avLst/>
          </a:prstGeom>
          <a:ln w="12700">
            <a:miter lim="400000"/>
          </a:ln>
        </p:spPr>
      </p:pic>
      <p:pic>
        <p:nvPicPr>
          <p:cNvPr id="60" name="image21.png"/>
          <p:cNvPicPr>
            <a:picLocks noChangeAspect="1"/>
          </p:cNvPicPr>
          <p:nvPr/>
        </p:nvPicPr>
        <p:blipFill>
          <a:blip r:embed="rId11">
            <a:extLst/>
          </a:blip>
          <a:stretch>
            <a:fillRect/>
          </a:stretch>
        </p:blipFill>
        <p:spPr>
          <a:xfrm>
            <a:off x="751610" y="4091760"/>
            <a:ext cx="207605" cy="207606"/>
          </a:xfrm>
          <a:prstGeom prst="rect">
            <a:avLst/>
          </a:prstGeom>
          <a:ln w="12700">
            <a:miter lim="400000"/>
          </a:ln>
        </p:spPr>
      </p:pic>
      <p:pic>
        <p:nvPicPr>
          <p:cNvPr id="61" name="image21.png"/>
          <p:cNvPicPr>
            <a:picLocks noChangeAspect="1"/>
          </p:cNvPicPr>
          <p:nvPr/>
        </p:nvPicPr>
        <p:blipFill>
          <a:blip r:embed="rId11">
            <a:extLst/>
          </a:blip>
          <a:stretch>
            <a:fillRect/>
          </a:stretch>
        </p:blipFill>
        <p:spPr>
          <a:xfrm>
            <a:off x="599536" y="4110324"/>
            <a:ext cx="207605" cy="207607"/>
          </a:xfrm>
          <a:prstGeom prst="rect">
            <a:avLst/>
          </a:prstGeom>
          <a:ln w="12700">
            <a:miter lim="400000"/>
          </a:ln>
        </p:spPr>
      </p:pic>
    </p:spTree>
    <p:extLst>
      <p:ext uri="{BB962C8B-B14F-4D97-AF65-F5344CB8AC3E}">
        <p14:creationId xmlns:p14="http://schemas.microsoft.com/office/powerpoint/2010/main" val="211313690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24.png"/>
          <p:cNvPicPr>
            <a:picLocks noChangeAspect="1"/>
          </p:cNvPicPr>
          <p:nvPr/>
        </p:nvPicPr>
        <p:blipFill rotWithShape="1">
          <a:blip r:embed="rId3">
            <a:extLst/>
          </a:blip>
          <a:srcRect l="5114" r="6100" b="12929"/>
          <a:stretch/>
        </p:blipFill>
        <p:spPr>
          <a:xfrm>
            <a:off x="1" y="145335"/>
            <a:ext cx="9144000" cy="6725544"/>
          </a:xfrm>
          <a:prstGeom prst="rect">
            <a:avLst/>
          </a:prstGeom>
          <a:ln w="12700">
            <a:miter lim="400000"/>
          </a:ln>
        </p:spPr>
      </p:pic>
      <p:pic>
        <p:nvPicPr>
          <p:cNvPr id="71" name="Picture 70" descr="01-MitoAn-TransBlackbo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820" y="1861074"/>
            <a:ext cx="3665030" cy="2104713"/>
          </a:xfrm>
          <a:prstGeom prst="rect">
            <a:avLst/>
          </a:prstGeom>
        </p:spPr>
      </p:pic>
      <p:sp>
        <p:nvSpPr>
          <p:cNvPr id="180" name="Shape 180"/>
          <p:cNvSpPr/>
          <p:nvPr/>
        </p:nvSpPr>
        <p:spPr>
          <a:xfrm>
            <a:off x="203198" y="1039179"/>
            <a:ext cx="1424833" cy="313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1600" b="1">
                <a:solidFill>
                  <a:srgbClr val="FFFFFF"/>
                </a:solidFill>
                <a:latin typeface="Arial"/>
                <a:ea typeface="Arial"/>
                <a:cs typeface="Arial"/>
                <a:sym typeface="Arial"/>
              </a:defRPr>
            </a:lvl1pPr>
          </a:lstStyle>
          <a:p>
            <a:r>
              <a:rPr dirty="0">
                <a:solidFill>
                  <a:srgbClr val="002060"/>
                </a:solidFill>
              </a:rPr>
              <a:t>NORMOXIA</a:t>
            </a:r>
          </a:p>
        </p:txBody>
      </p:sp>
      <p:sp>
        <p:nvSpPr>
          <p:cNvPr id="195" name="Shape 195"/>
          <p:cNvSpPr/>
          <p:nvPr/>
        </p:nvSpPr>
        <p:spPr>
          <a:xfrm>
            <a:off x="1722471" y="4115801"/>
            <a:ext cx="2856591" cy="2923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300" b="1">
                <a:solidFill>
                  <a:srgbClr val="FFFFFF"/>
                </a:solidFill>
                <a:latin typeface="Arial"/>
                <a:ea typeface="Arial"/>
                <a:cs typeface="Arial"/>
                <a:sym typeface="Arial"/>
              </a:defRPr>
            </a:pPr>
            <a:endParaRPr dirty="0">
              <a:solidFill>
                <a:schemeClr val="bg2"/>
              </a:solidFill>
            </a:endParaRPr>
          </a:p>
        </p:txBody>
      </p:sp>
      <p:sp>
        <p:nvSpPr>
          <p:cNvPr id="196" name="Shape 196"/>
          <p:cNvSpPr/>
          <p:nvPr/>
        </p:nvSpPr>
        <p:spPr>
          <a:xfrm>
            <a:off x="228598" y="6646396"/>
            <a:ext cx="5076865" cy="31671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800" b="1">
                <a:solidFill>
                  <a:srgbClr val="535353"/>
                </a:solidFill>
                <a:latin typeface="Arial"/>
                <a:ea typeface="Arial"/>
                <a:cs typeface="Arial"/>
                <a:sym typeface="Arial"/>
              </a:defRPr>
            </a:pPr>
            <a:r>
              <a:rPr dirty="0"/>
              <a:t>Reference: </a:t>
            </a:r>
            <a:r>
              <a:rPr b="0" dirty="0"/>
              <a:t>Murray RK, et al. </a:t>
            </a:r>
            <a:r>
              <a:rPr b="0" i="1" dirty="0"/>
              <a:t>Harper’s Illustrated Biochemistry, </a:t>
            </a:r>
            <a:r>
              <a:rPr b="0" dirty="0"/>
              <a:t>28</a:t>
            </a:r>
            <a:r>
              <a:rPr b="0" baseline="29499" dirty="0"/>
              <a:t>th</a:t>
            </a:r>
            <a:r>
              <a:rPr b="0" dirty="0"/>
              <a:t> ed. McGraw-Hill’s Access Medicine, 2009. </a:t>
            </a:r>
            <a:br>
              <a:rPr b="0" dirty="0"/>
            </a:br>
            <a:endParaRPr b="0" dirty="0"/>
          </a:p>
        </p:txBody>
      </p:sp>
      <p:sp>
        <p:nvSpPr>
          <p:cNvPr id="24" name="Shape 752"/>
          <p:cNvSpPr/>
          <p:nvPr/>
        </p:nvSpPr>
        <p:spPr>
          <a:xfrm>
            <a:off x="4845360" y="880226"/>
            <a:ext cx="2090593"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000" b="1">
                <a:solidFill>
                  <a:srgbClr val="803D06"/>
                </a:solidFill>
                <a:latin typeface="Arial"/>
                <a:ea typeface="Arial"/>
                <a:cs typeface="Arial"/>
                <a:sym typeface="Arial"/>
              </a:defRPr>
            </a:pPr>
            <a:r>
              <a:rPr lang="en-US" dirty="0">
                <a:solidFill>
                  <a:srgbClr val="002060"/>
                </a:solidFill>
              </a:rPr>
              <a:t>Intermembrane</a:t>
            </a:r>
          </a:p>
          <a:p>
            <a:pPr algn="ctr">
              <a:defRPr sz="1000" b="1">
                <a:solidFill>
                  <a:srgbClr val="803D06"/>
                </a:solidFill>
                <a:latin typeface="Arial"/>
                <a:ea typeface="Arial"/>
                <a:cs typeface="Arial"/>
                <a:sym typeface="Arial"/>
              </a:defRPr>
            </a:pPr>
            <a:r>
              <a:rPr lang="en-US" dirty="0">
                <a:solidFill>
                  <a:srgbClr val="002060"/>
                </a:solidFill>
              </a:rPr>
              <a:t>Space</a:t>
            </a:r>
            <a:endParaRPr dirty="0">
              <a:solidFill>
                <a:srgbClr val="002060"/>
              </a:solidFill>
            </a:endParaRPr>
          </a:p>
        </p:txBody>
      </p:sp>
      <p:pic>
        <p:nvPicPr>
          <p:cNvPr id="26" name="image4.png"/>
          <p:cNvPicPr>
            <a:picLocks noChangeAspect="1"/>
          </p:cNvPicPr>
          <p:nvPr/>
        </p:nvPicPr>
        <p:blipFill rotWithShape="1">
          <a:blip r:embed="rId5">
            <a:extLst/>
          </a:blip>
          <a:srcRect t="251"/>
          <a:stretch/>
        </p:blipFill>
        <p:spPr>
          <a:xfrm>
            <a:off x="0" y="-13424"/>
            <a:ext cx="9144001" cy="844818"/>
          </a:xfrm>
          <a:prstGeom prst="rect">
            <a:avLst/>
          </a:prstGeom>
          <a:ln w="12700">
            <a:miter lim="400000"/>
          </a:ln>
        </p:spPr>
      </p:pic>
      <p:sp>
        <p:nvSpPr>
          <p:cNvPr id="179" name="Shape 179"/>
          <p:cNvSpPr/>
          <p:nvPr/>
        </p:nvSpPr>
        <p:spPr>
          <a:xfrm>
            <a:off x="203200" y="401570"/>
            <a:ext cx="8324778" cy="375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nSpc>
                <a:spcPct val="90000"/>
              </a:lnSpc>
              <a:defRPr sz="2000" b="1">
                <a:solidFill>
                  <a:srgbClr val="FFFFFF"/>
                </a:solidFill>
                <a:latin typeface="Arial"/>
                <a:ea typeface="Arial"/>
                <a:cs typeface="Arial"/>
                <a:sym typeface="Arial"/>
              </a:defRPr>
            </a:lvl1pPr>
          </a:lstStyle>
          <a:p>
            <a:r>
              <a:rPr dirty="0"/>
              <a:t>Cellular Respiration: </a:t>
            </a:r>
            <a:r>
              <a:rPr lang="en-US" dirty="0"/>
              <a:t>Resulting H</a:t>
            </a:r>
            <a:r>
              <a:rPr lang="en-US" baseline="30000" dirty="0"/>
              <a:t>+</a:t>
            </a:r>
            <a:r>
              <a:rPr lang="en-US" dirty="0"/>
              <a:t> Gradient Used to Generate ATP </a:t>
            </a:r>
            <a:endParaRPr dirty="0"/>
          </a:p>
        </p:txBody>
      </p:sp>
      <p:sp>
        <p:nvSpPr>
          <p:cNvPr id="2" name="TextBox 1"/>
          <p:cNvSpPr txBox="1"/>
          <p:nvPr/>
        </p:nvSpPr>
        <p:spPr>
          <a:xfrm rot="20455511">
            <a:off x="1057288" y="1676377"/>
            <a:ext cx="47457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Inner</a:t>
            </a:r>
          </a:p>
        </p:txBody>
      </p:sp>
      <p:sp>
        <p:nvSpPr>
          <p:cNvPr id="27" name="TextBox 26"/>
          <p:cNvSpPr txBox="1"/>
          <p:nvPr/>
        </p:nvSpPr>
        <p:spPr>
          <a:xfrm rot="20851288">
            <a:off x="1411531" y="1132230"/>
            <a:ext cx="455547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Mitochondrial</a:t>
            </a:r>
          </a:p>
        </p:txBody>
      </p:sp>
      <p:sp>
        <p:nvSpPr>
          <p:cNvPr id="28" name="TextBox 27"/>
          <p:cNvSpPr txBox="1"/>
          <p:nvPr/>
        </p:nvSpPr>
        <p:spPr>
          <a:xfrm rot="21029401">
            <a:off x="2359702" y="1047688"/>
            <a:ext cx="459157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sp>
        <p:nvSpPr>
          <p:cNvPr id="29" name="TextBox 28"/>
          <p:cNvSpPr txBox="1"/>
          <p:nvPr/>
        </p:nvSpPr>
        <p:spPr>
          <a:xfrm rot="1481431">
            <a:off x="7572413" y="1054435"/>
            <a:ext cx="160156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Outer Mitochondrial </a:t>
            </a:r>
            <a:b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br>
            <a:r>
              <a:rPr kumimoji="0" lang="en-US" sz="1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Membrane</a:t>
            </a:r>
          </a:p>
        </p:txBody>
      </p:sp>
      <p:pic>
        <p:nvPicPr>
          <p:cNvPr id="38" name="image34.png"/>
          <p:cNvPicPr>
            <a:picLocks noChangeAspect="1"/>
          </p:cNvPicPr>
          <p:nvPr/>
        </p:nvPicPr>
        <p:blipFill>
          <a:blip r:embed="rId6">
            <a:extLst/>
          </a:blip>
          <a:stretch>
            <a:fillRect/>
          </a:stretch>
        </p:blipFill>
        <p:spPr>
          <a:xfrm>
            <a:off x="1989368" y="2567046"/>
            <a:ext cx="293056" cy="293056"/>
          </a:xfrm>
          <a:prstGeom prst="rect">
            <a:avLst/>
          </a:prstGeom>
          <a:ln w="12700">
            <a:miter lim="400000"/>
          </a:ln>
        </p:spPr>
      </p:pic>
      <p:pic>
        <p:nvPicPr>
          <p:cNvPr id="39" name="image34.png"/>
          <p:cNvPicPr>
            <a:picLocks noChangeAspect="1"/>
          </p:cNvPicPr>
          <p:nvPr/>
        </p:nvPicPr>
        <p:blipFill>
          <a:blip r:embed="rId6">
            <a:extLst/>
          </a:blip>
          <a:stretch>
            <a:fillRect/>
          </a:stretch>
        </p:blipFill>
        <p:spPr>
          <a:xfrm>
            <a:off x="2339688" y="1994027"/>
            <a:ext cx="293056" cy="293056"/>
          </a:xfrm>
          <a:prstGeom prst="rect">
            <a:avLst/>
          </a:prstGeom>
          <a:ln w="12700">
            <a:miter lim="400000"/>
          </a:ln>
        </p:spPr>
      </p:pic>
      <p:pic>
        <p:nvPicPr>
          <p:cNvPr id="40" name="image34.png"/>
          <p:cNvPicPr>
            <a:picLocks noChangeAspect="1"/>
          </p:cNvPicPr>
          <p:nvPr/>
        </p:nvPicPr>
        <p:blipFill>
          <a:blip r:embed="rId6">
            <a:extLst/>
          </a:blip>
          <a:stretch>
            <a:fillRect/>
          </a:stretch>
        </p:blipFill>
        <p:spPr>
          <a:xfrm>
            <a:off x="3058898" y="1973867"/>
            <a:ext cx="293056" cy="293056"/>
          </a:xfrm>
          <a:prstGeom prst="rect">
            <a:avLst/>
          </a:prstGeom>
          <a:ln w="12700">
            <a:miter lim="400000"/>
          </a:ln>
        </p:spPr>
      </p:pic>
      <p:pic>
        <p:nvPicPr>
          <p:cNvPr id="41" name="image34.png"/>
          <p:cNvPicPr>
            <a:picLocks noChangeAspect="1"/>
          </p:cNvPicPr>
          <p:nvPr/>
        </p:nvPicPr>
        <p:blipFill>
          <a:blip r:embed="rId6">
            <a:extLst/>
          </a:blip>
          <a:stretch>
            <a:fillRect/>
          </a:stretch>
        </p:blipFill>
        <p:spPr>
          <a:xfrm>
            <a:off x="3950107" y="1488708"/>
            <a:ext cx="293056" cy="293056"/>
          </a:xfrm>
          <a:prstGeom prst="rect">
            <a:avLst/>
          </a:prstGeom>
          <a:ln w="12700">
            <a:miter lim="400000"/>
          </a:ln>
        </p:spPr>
      </p:pic>
      <p:pic>
        <p:nvPicPr>
          <p:cNvPr id="42" name="image34.png"/>
          <p:cNvPicPr>
            <a:picLocks noChangeAspect="1"/>
          </p:cNvPicPr>
          <p:nvPr/>
        </p:nvPicPr>
        <p:blipFill>
          <a:blip r:embed="rId6">
            <a:extLst/>
          </a:blip>
          <a:stretch>
            <a:fillRect/>
          </a:stretch>
        </p:blipFill>
        <p:spPr>
          <a:xfrm>
            <a:off x="3416858" y="1660652"/>
            <a:ext cx="293056" cy="293056"/>
          </a:xfrm>
          <a:prstGeom prst="rect">
            <a:avLst/>
          </a:prstGeom>
          <a:ln w="12700">
            <a:miter lim="400000"/>
          </a:ln>
        </p:spPr>
      </p:pic>
      <p:pic>
        <p:nvPicPr>
          <p:cNvPr id="43" name="image37.png"/>
          <p:cNvPicPr>
            <a:picLocks noChangeAspect="1"/>
          </p:cNvPicPr>
          <p:nvPr/>
        </p:nvPicPr>
        <p:blipFill>
          <a:blip r:embed="rId7">
            <a:extLst/>
          </a:blip>
          <a:stretch>
            <a:fillRect/>
          </a:stretch>
        </p:blipFill>
        <p:spPr>
          <a:xfrm>
            <a:off x="6719844" y="1840869"/>
            <a:ext cx="1332024" cy="1372275"/>
          </a:xfrm>
          <a:prstGeom prst="rect">
            <a:avLst/>
          </a:prstGeom>
          <a:ln w="12700">
            <a:miter lim="400000"/>
          </a:ln>
        </p:spPr>
      </p:pic>
      <p:pic>
        <p:nvPicPr>
          <p:cNvPr id="46" name="image34.png"/>
          <p:cNvPicPr>
            <a:picLocks noChangeAspect="1"/>
          </p:cNvPicPr>
          <p:nvPr/>
        </p:nvPicPr>
        <p:blipFill>
          <a:blip r:embed="rId6">
            <a:extLst/>
          </a:blip>
          <a:stretch>
            <a:fillRect/>
          </a:stretch>
        </p:blipFill>
        <p:spPr>
          <a:xfrm>
            <a:off x="6731975" y="2498257"/>
            <a:ext cx="293056" cy="293057"/>
          </a:xfrm>
          <a:prstGeom prst="rect">
            <a:avLst/>
          </a:prstGeom>
          <a:ln w="12700">
            <a:miter lim="400000"/>
          </a:ln>
        </p:spPr>
      </p:pic>
      <p:pic>
        <p:nvPicPr>
          <p:cNvPr id="47" name="Picture 46"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7211" y="2218300"/>
            <a:ext cx="514405" cy="590515"/>
          </a:xfrm>
          <a:prstGeom prst="rect">
            <a:avLst/>
          </a:prstGeom>
        </p:spPr>
      </p:pic>
      <p:pic>
        <p:nvPicPr>
          <p:cNvPr id="48" name="Picture 47"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8944" y="2514633"/>
            <a:ext cx="514405" cy="590515"/>
          </a:xfrm>
          <a:prstGeom prst="rect">
            <a:avLst/>
          </a:prstGeom>
        </p:spPr>
      </p:pic>
      <p:pic>
        <p:nvPicPr>
          <p:cNvPr id="49" name="Picture 48"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7978" y="2772867"/>
            <a:ext cx="514405" cy="590515"/>
          </a:xfrm>
          <a:prstGeom prst="rect">
            <a:avLst/>
          </a:prstGeom>
        </p:spPr>
      </p:pic>
      <p:pic>
        <p:nvPicPr>
          <p:cNvPr id="50" name="Picture 49"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6277" y="2925267"/>
            <a:ext cx="514405" cy="590515"/>
          </a:xfrm>
          <a:prstGeom prst="rect">
            <a:avLst/>
          </a:prstGeom>
        </p:spPr>
      </p:pic>
      <p:pic>
        <p:nvPicPr>
          <p:cNvPr id="51" name="Picture 50"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8010" y="3221600"/>
            <a:ext cx="514405" cy="590515"/>
          </a:xfrm>
          <a:prstGeom prst="rect">
            <a:avLst/>
          </a:prstGeom>
        </p:spPr>
      </p:pic>
      <p:pic>
        <p:nvPicPr>
          <p:cNvPr id="52" name="Picture 51" descr="NEW-ATP-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7044" y="3479834"/>
            <a:ext cx="514405" cy="590515"/>
          </a:xfrm>
          <a:prstGeom prst="rect">
            <a:avLst/>
          </a:prstGeom>
        </p:spPr>
      </p:pic>
      <p:pic>
        <p:nvPicPr>
          <p:cNvPr id="54" name="image28.png"/>
          <p:cNvPicPr>
            <a:picLocks noChangeAspect="1"/>
          </p:cNvPicPr>
          <p:nvPr/>
        </p:nvPicPr>
        <p:blipFill>
          <a:blip r:embed="rId9">
            <a:extLst/>
          </a:blip>
          <a:stretch>
            <a:fillRect/>
          </a:stretch>
        </p:blipFill>
        <p:spPr>
          <a:xfrm>
            <a:off x="6595288" y="1158170"/>
            <a:ext cx="594525" cy="1224188"/>
          </a:xfrm>
          <a:prstGeom prst="rect">
            <a:avLst/>
          </a:prstGeom>
          <a:ln w="12700">
            <a:miter lim="400000"/>
          </a:ln>
        </p:spPr>
      </p:pic>
      <p:pic>
        <p:nvPicPr>
          <p:cNvPr id="45" name="image34.png"/>
          <p:cNvPicPr>
            <a:picLocks noChangeAspect="1"/>
          </p:cNvPicPr>
          <p:nvPr/>
        </p:nvPicPr>
        <p:blipFill>
          <a:blip r:embed="rId6">
            <a:extLst/>
          </a:blip>
          <a:stretch>
            <a:fillRect/>
          </a:stretch>
        </p:blipFill>
        <p:spPr>
          <a:xfrm>
            <a:off x="6731975" y="1048617"/>
            <a:ext cx="293056" cy="293056"/>
          </a:xfrm>
          <a:prstGeom prst="rect">
            <a:avLst/>
          </a:prstGeom>
          <a:ln w="12700">
            <a:miter lim="400000"/>
          </a:ln>
        </p:spPr>
      </p:pic>
      <p:pic>
        <p:nvPicPr>
          <p:cNvPr id="44" name="image35.png"/>
          <p:cNvPicPr>
            <a:picLocks noChangeAspect="1"/>
          </p:cNvPicPr>
          <p:nvPr/>
        </p:nvPicPr>
        <p:blipFill>
          <a:blip r:embed="rId10">
            <a:extLst/>
          </a:blip>
          <a:stretch>
            <a:fillRect/>
          </a:stretch>
        </p:blipFill>
        <p:spPr>
          <a:xfrm rot="10793218">
            <a:off x="6704196" y="1091631"/>
            <a:ext cx="348613" cy="1412752"/>
          </a:xfrm>
          <a:prstGeom prst="rect">
            <a:avLst/>
          </a:prstGeom>
          <a:ln w="12700">
            <a:miter lim="400000"/>
          </a:ln>
        </p:spPr>
      </p:pic>
      <p:pic>
        <p:nvPicPr>
          <p:cNvPr id="55" name="image34.png"/>
          <p:cNvPicPr>
            <a:picLocks noChangeAspect="1"/>
          </p:cNvPicPr>
          <p:nvPr/>
        </p:nvPicPr>
        <p:blipFill>
          <a:blip r:embed="rId6">
            <a:extLst/>
          </a:blip>
          <a:stretch>
            <a:fillRect/>
          </a:stretch>
        </p:blipFill>
        <p:spPr>
          <a:xfrm>
            <a:off x="4629371" y="1393749"/>
            <a:ext cx="293056" cy="293056"/>
          </a:xfrm>
          <a:prstGeom prst="rect">
            <a:avLst/>
          </a:prstGeom>
          <a:ln w="12700">
            <a:miter lim="400000"/>
          </a:ln>
        </p:spPr>
      </p:pic>
      <p:pic>
        <p:nvPicPr>
          <p:cNvPr id="56" name="image34.png"/>
          <p:cNvPicPr>
            <a:picLocks noChangeAspect="1"/>
          </p:cNvPicPr>
          <p:nvPr/>
        </p:nvPicPr>
        <p:blipFill>
          <a:blip r:embed="rId6">
            <a:extLst/>
          </a:blip>
          <a:stretch>
            <a:fillRect/>
          </a:stretch>
        </p:blipFill>
        <p:spPr>
          <a:xfrm>
            <a:off x="5158935" y="1097236"/>
            <a:ext cx="293056" cy="293056"/>
          </a:xfrm>
          <a:prstGeom prst="rect">
            <a:avLst/>
          </a:prstGeom>
          <a:ln w="12700">
            <a:miter lim="400000"/>
          </a:ln>
        </p:spPr>
      </p:pic>
      <p:pic>
        <p:nvPicPr>
          <p:cNvPr id="57" name="image34.png"/>
          <p:cNvPicPr>
            <a:picLocks noChangeAspect="1"/>
          </p:cNvPicPr>
          <p:nvPr/>
        </p:nvPicPr>
        <p:blipFill>
          <a:blip r:embed="rId6">
            <a:extLst/>
          </a:blip>
          <a:stretch>
            <a:fillRect/>
          </a:stretch>
        </p:blipFill>
        <p:spPr>
          <a:xfrm>
            <a:off x="6409746" y="830485"/>
            <a:ext cx="293056" cy="293056"/>
          </a:xfrm>
          <a:prstGeom prst="rect">
            <a:avLst/>
          </a:prstGeom>
          <a:ln w="12700">
            <a:miter lim="400000"/>
          </a:ln>
        </p:spPr>
      </p:pic>
      <p:pic>
        <p:nvPicPr>
          <p:cNvPr id="64" name="image35.png"/>
          <p:cNvPicPr>
            <a:picLocks noChangeAspect="1"/>
          </p:cNvPicPr>
          <p:nvPr/>
        </p:nvPicPr>
        <p:blipFill>
          <a:blip r:embed="rId10">
            <a:extLst/>
          </a:blip>
          <a:stretch>
            <a:fillRect/>
          </a:stretch>
        </p:blipFill>
        <p:spPr>
          <a:xfrm rot="20116360">
            <a:off x="3321999" y="2212345"/>
            <a:ext cx="348612" cy="1412751"/>
          </a:xfrm>
          <a:prstGeom prst="rect">
            <a:avLst/>
          </a:prstGeom>
          <a:ln w="12700">
            <a:miter lim="400000"/>
          </a:ln>
        </p:spPr>
      </p:pic>
      <p:pic>
        <p:nvPicPr>
          <p:cNvPr id="65" name="image34.png"/>
          <p:cNvPicPr>
            <a:picLocks noChangeAspect="1"/>
          </p:cNvPicPr>
          <p:nvPr/>
        </p:nvPicPr>
        <p:blipFill>
          <a:blip r:embed="rId6">
            <a:extLst/>
          </a:blip>
          <a:stretch>
            <a:fillRect/>
          </a:stretch>
        </p:blipFill>
        <p:spPr>
          <a:xfrm>
            <a:off x="3609314" y="3328916"/>
            <a:ext cx="293056" cy="293056"/>
          </a:xfrm>
          <a:prstGeom prst="rect">
            <a:avLst/>
          </a:prstGeom>
          <a:ln w="12700">
            <a:miter lim="400000"/>
          </a:ln>
        </p:spPr>
      </p:pic>
      <p:pic>
        <p:nvPicPr>
          <p:cNvPr id="66" name="image35.png"/>
          <p:cNvPicPr>
            <a:picLocks noChangeAspect="1"/>
          </p:cNvPicPr>
          <p:nvPr/>
        </p:nvPicPr>
        <p:blipFill>
          <a:blip r:embed="rId10">
            <a:extLst/>
          </a:blip>
          <a:stretch>
            <a:fillRect/>
          </a:stretch>
        </p:blipFill>
        <p:spPr>
          <a:xfrm rot="20116360">
            <a:off x="2649137" y="2493214"/>
            <a:ext cx="348612" cy="1412751"/>
          </a:xfrm>
          <a:prstGeom prst="rect">
            <a:avLst/>
          </a:prstGeom>
          <a:ln w="12700">
            <a:miter lim="400000"/>
          </a:ln>
        </p:spPr>
      </p:pic>
      <p:pic>
        <p:nvPicPr>
          <p:cNvPr id="67" name="image34.png"/>
          <p:cNvPicPr>
            <a:picLocks noChangeAspect="1"/>
          </p:cNvPicPr>
          <p:nvPr/>
        </p:nvPicPr>
        <p:blipFill>
          <a:blip r:embed="rId6">
            <a:extLst/>
          </a:blip>
          <a:stretch>
            <a:fillRect/>
          </a:stretch>
        </p:blipFill>
        <p:spPr>
          <a:xfrm>
            <a:off x="2936452" y="3609785"/>
            <a:ext cx="293056" cy="293056"/>
          </a:xfrm>
          <a:prstGeom prst="rect">
            <a:avLst/>
          </a:prstGeom>
          <a:ln w="12700">
            <a:miter lim="400000"/>
          </a:ln>
        </p:spPr>
      </p:pic>
      <p:pic>
        <p:nvPicPr>
          <p:cNvPr id="68" name="image35.png"/>
          <p:cNvPicPr>
            <a:picLocks noChangeAspect="1"/>
          </p:cNvPicPr>
          <p:nvPr/>
        </p:nvPicPr>
        <p:blipFill>
          <a:blip r:embed="rId10">
            <a:extLst/>
          </a:blip>
          <a:stretch>
            <a:fillRect/>
          </a:stretch>
        </p:blipFill>
        <p:spPr>
          <a:xfrm rot="20116360">
            <a:off x="3968763" y="1891049"/>
            <a:ext cx="348612" cy="1412751"/>
          </a:xfrm>
          <a:prstGeom prst="rect">
            <a:avLst/>
          </a:prstGeom>
          <a:ln w="12700">
            <a:miter lim="400000"/>
          </a:ln>
        </p:spPr>
      </p:pic>
      <p:pic>
        <p:nvPicPr>
          <p:cNvPr id="69" name="image34.png"/>
          <p:cNvPicPr>
            <a:picLocks noChangeAspect="1"/>
          </p:cNvPicPr>
          <p:nvPr/>
        </p:nvPicPr>
        <p:blipFill>
          <a:blip r:embed="rId6">
            <a:extLst/>
          </a:blip>
          <a:stretch>
            <a:fillRect/>
          </a:stretch>
        </p:blipFill>
        <p:spPr>
          <a:xfrm>
            <a:off x="4256078" y="3007620"/>
            <a:ext cx="293056" cy="293056"/>
          </a:xfrm>
          <a:prstGeom prst="rect">
            <a:avLst/>
          </a:prstGeom>
          <a:ln w="12700">
            <a:miter lim="400000"/>
          </a:ln>
        </p:spPr>
      </p:pic>
      <p:sp>
        <p:nvSpPr>
          <p:cNvPr id="70" name="Shape 472"/>
          <p:cNvSpPr/>
          <p:nvPr/>
        </p:nvSpPr>
        <p:spPr>
          <a:xfrm>
            <a:off x="7147049" y="1274791"/>
            <a:ext cx="958456" cy="52321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lgn="ctr">
              <a:defRPr sz="1000" b="1">
                <a:solidFill>
                  <a:srgbClr val="535353"/>
                </a:solidFill>
                <a:latin typeface="Arial"/>
                <a:ea typeface="Arial"/>
                <a:cs typeface="Arial"/>
                <a:sym typeface="Arial"/>
              </a:defRPr>
            </a:lvl1pPr>
          </a:lstStyle>
          <a:p>
            <a:r>
              <a:rPr lang="en-US" sz="1400" dirty="0">
                <a:solidFill>
                  <a:schemeClr val="tx1"/>
                </a:solidFill>
              </a:rPr>
              <a:t>ATP Synthase</a:t>
            </a:r>
            <a:endParaRPr sz="1400" dirty="0">
              <a:solidFill>
                <a:schemeClr val="tx1"/>
              </a:solidFill>
            </a:endParaRPr>
          </a:p>
        </p:txBody>
      </p:sp>
      <p:pic>
        <p:nvPicPr>
          <p:cNvPr id="53" name="image32.png"/>
          <p:cNvPicPr>
            <a:picLocks noChangeAspect="1"/>
          </p:cNvPicPr>
          <p:nvPr/>
        </p:nvPicPr>
        <p:blipFill>
          <a:blip r:embed="rId11">
            <a:extLst/>
          </a:blip>
          <a:stretch>
            <a:fillRect/>
          </a:stretch>
        </p:blipFill>
        <p:spPr>
          <a:xfrm rot="16856755" flipV="1">
            <a:off x="1045790" y="3291887"/>
            <a:ext cx="1204980" cy="1259442"/>
          </a:xfrm>
          <a:prstGeom prst="rect">
            <a:avLst/>
          </a:prstGeom>
          <a:ln w="12700">
            <a:miter lim="400000"/>
          </a:ln>
        </p:spPr>
      </p:pic>
      <p:pic>
        <p:nvPicPr>
          <p:cNvPr id="58" name="Picture 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6414" y="3911753"/>
            <a:ext cx="975763" cy="684746"/>
          </a:xfrm>
          <a:prstGeom prst="rect">
            <a:avLst/>
          </a:prstGeom>
        </p:spPr>
      </p:pic>
      <p:pic>
        <p:nvPicPr>
          <p:cNvPr id="59" name="image21.png"/>
          <p:cNvPicPr>
            <a:picLocks noChangeAspect="1"/>
          </p:cNvPicPr>
          <p:nvPr/>
        </p:nvPicPr>
        <p:blipFill>
          <a:blip r:embed="rId13">
            <a:extLst/>
          </a:blip>
          <a:stretch>
            <a:fillRect/>
          </a:stretch>
        </p:blipFill>
        <p:spPr>
          <a:xfrm>
            <a:off x="555218" y="3955430"/>
            <a:ext cx="207606" cy="207606"/>
          </a:xfrm>
          <a:prstGeom prst="rect">
            <a:avLst/>
          </a:prstGeom>
          <a:ln w="12700">
            <a:miter lim="400000"/>
          </a:ln>
        </p:spPr>
      </p:pic>
      <p:pic>
        <p:nvPicPr>
          <p:cNvPr id="60" name="image21.png"/>
          <p:cNvPicPr>
            <a:picLocks noChangeAspect="1"/>
          </p:cNvPicPr>
          <p:nvPr/>
        </p:nvPicPr>
        <p:blipFill>
          <a:blip r:embed="rId13">
            <a:extLst/>
          </a:blip>
          <a:stretch>
            <a:fillRect/>
          </a:stretch>
        </p:blipFill>
        <p:spPr>
          <a:xfrm>
            <a:off x="464177" y="4059340"/>
            <a:ext cx="207605" cy="207606"/>
          </a:xfrm>
          <a:prstGeom prst="rect">
            <a:avLst/>
          </a:prstGeom>
          <a:ln w="12700">
            <a:miter lim="400000"/>
          </a:ln>
        </p:spPr>
      </p:pic>
      <p:pic>
        <p:nvPicPr>
          <p:cNvPr id="61" name="image21.png"/>
          <p:cNvPicPr>
            <a:picLocks noChangeAspect="1"/>
          </p:cNvPicPr>
          <p:nvPr/>
        </p:nvPicPr>
        <p:blipFill>
          <a:blip r:embed="rId13">
            <a:extLst/>
          </a:blip>
          <a:stretch>
            <a:fillRect/>
          </a:stretch>
        </p:blipFill>
        <p:spPr>
          <a:xfrm>
            <a:off x="731267" y="3981016"/>
            <a:ext cx="207607" cy="207606"/>
          </a:xfrm>
          <a:prstGeom prst="rect">
            <a:avLst/>
          </a:prstGeom>
          <a:ln w="12700">
            <a:miter lim="400000"/>
          </a:ln>
        </p:spPr>
      </p:pic>
      <p:pic>
        <p:nvPicPr>
          <p:cNvPr id="62" name="image21.png"/>
          <p:cNvPicPr>
            <a:picLocks noChangeAspect="1"/>
          </p:cNvPicPr>
          <p:nvPr/>
        </p:nvPicPr>
        <p:blipFill>
          <a:blip r:embed="rId13">
            <a:extLst/>
          </a:blip>
          <a:stretch>
            <a:fillRect/>
          </a:stretch>
        </p:blipFill>
        <p:spPr>
          <a:xfrm>
            <a:off x="751610" y="4091760"/>
            <a:ext cx="207605" cy="207606"/>
          </a:xfrm>
          <a:prstGeom prst="rect">
            <a:avLst/>
          </a:prstGeom>
          <a:ln w="12700">
            <a:miter lim="400000"/>
          </a:ln>
        </p:spPr>
      </p:pic>
      <p:pic>
        <p:nvPicPr>
          <p:cNvPr id="63" name="image21.png"/>
          <p:cNvPicPr>
            <a:picLocks noChangeAspect="1"/>
          </p:cNvPicPr>
          <p:nvPr/>
        </p:nvPicPr>
        <p:blipFill>
          <a:blip r:embed="rId13">
            <a:extLst/>
          </a:blip>
          <a:stretch>
            <a:fillRect/>
          </a:stretch>
        </p:blipFill>
        <p:spPr>
          <a:xfrm>
            <a:off x="599536" y="4110324"/>
            <a:ext cx="207605" cy="207607"/>
          </a:xfrm>
          <a:prstGeom prst="rect">
            <a:avLst/>
          </a:prstGeom>
          <a:ln w="12700">
            <a:miter lim="400000"/>
          </a:ln>
        </p:spPr>
      </p:pic>
    </p:spTree>
    <p:extLst>
      <p:ext uri="{BB962C8B-B14F-4D97-AF65-F5344CB8AC3E}">
        <p14:creationId xmlns:p14="http://schemas.microsoft.com/office/powerpoint/2010/main" val="3090014403"/>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872</TotalTime>
  <Words>1894</Words>
  <Application>Microsoft Macintosh PowerPoint</Application>
  <PresentationFormat>On-screen Show (4:3)</PresentationFormat>
  <Paragraphs>231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vt:lpstr>
      <vt:lpstr>Wingdings</vt:lpstr>
      <vt:lpstr>Office Theme</vt:lpstr>
      <vt:lpstr>PowerPoint Presentation</vt:lpstr>
      <vt:lpstr>The Dichotomy of Oxygen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Corinne Ellis</cp:lastModifiedBy>
  <cp:revision>200</cp:revision>
  <cp:lastPrinted>2016-11-14T21:57:58Z</cp:lastPrinted>
  <dcterms:modified xsi:type="dcterms:W3CDTF">2017-03-20T12:54:23Z</dcterms:modified>
</cp:coreProperties>
</file>